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2" Type="http://schemas.openxmlformats.org/officeDocument/2006/relationships/notesSlide" Target="../notesSlides/notesSlide12.xml"/><Relationship Id="rId21" Type="http://schemas.openxmlformats.org/officeDocument/2006/relationships/slideLayout" Target="../slideLayouts/slideLayout1.xml"/><Relationship Id="rId20" Type="http://schemas.openxmlformats.org/officeDocument/2006/relationships/tags" Target="../tags/tag51.xml"/><Relationship Id="rId2" Type="http://schemas.openxmlformats.org/officeDocument/2006/relationships/tags" Target="../tags/tag33.xml"/><Relationship Id="rId19" Type="http://schemas.openxmlformats.org/officeDocument/2006/relationships/tags" Target="../tags/tag50.xml"/><Relationship Id="rId18" Type="http://schemas.openxmlformats.org/officeDocument/2006/relationships/tags" Target="../tags/tag49.xml"/><Relationship Id="rId17" Type="http://schemas.openxmlformats.org/officeDocument/2006/relationships/tags" Target="../tags/tag48.xml"/><Relationship Id="rId16" Type="http://schemas.openxmlformats.org/officeDocument/2006/relationships/tags" Target="../tags/tag47.xml"/><Relationship Id="rId15" Type="http://schemas.openxmlformats.org/officeDocument/2006/relationships/tags" Target="../tags/tag46.xml"/><Relationship Id="rId14" Type="http://schemas.openxmlformats.org/officeDocument/2006/relationships/tags" Target="../tags/tag45.xml"/><Relationship Id="rId13" Type="http://schemas.openxmlformats.org/officeDocument/2006/relationships/tags" Target="../tags/tag44.xml"/><Relationship Id="rId12" Type="http://schemas.openxmlformats.org/officeDocument/2006/relationships/tags" Target="../tags/tag43.xml"/><Relationship Id="rId11" Type="http://schemas.openxmlformats.org/officeDocument/2006/relationships/tags" Target="../tags/tag42.xml"/><Relationship Id="rId10" Type="http://schemas.openxmlformats.org/officeDocument/2006/relationships/tags" Target="../tags/tag4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tags" Target="../tags/tag57.xml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1" Type="http://schemas.openxmlformats.org/officeDocument/2006/relationships/notesSlide" Target="../notesSlides/notesSlide15.xml"/><Relationship Id="rId10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67.xml"/><Relationship Id="rId8" Type="http://schemas.openxmlformats.org/officeDocument/2006/relationships/tags" Target="../tags/tag66.xml"/><Relationship Id="rId7" Type="http://schemas.openxmlformats.org/officeDocument/2006/relationships/tags" Target="../tags/tag65.xml"/><Relationship Id="rId6" Type="http://schemas.openxmlformats.org/officeDocument/2006/relationships/tags" Target="../tags/tag64.xml"/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2" Type="http://schemas.openxmlformats.org/officeDocument/2006/relationships/notesSlide" Target="../notesSlides/notesSlide16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9.jpe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jpeg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75.xml"/><Relationship Id="rId8" Type="http://schemas.openxmlformats.org/officeDocument/2006/relationships/tags" Target="../tags/tag74.xml"/><Relationship Id="rId7" Type="http://schemas.openxmlformats.org/officeDocument/2006/relationships/tags" Target="../tags/tag73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0" Type="http://schemas.openxmlformats.org/officeDocument/2006/relationships/notesSlide" Target="../notesSlides/notesSlide20.xml"/><Relationship Id="rId2" Type="http://schemas.openxmlformats.org/officeDocument/2006/relationships/tags" Target="../tags/tag68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84.xml"/><Relationship Id="rId17" Type="http://schemas.openxmlformats.org/officeDocument/2006/relationships/tags" Target="../tags/tag83.xml"/><Relationship Id="rId16" Type="http://schemas.openxmlformats.org/officeDocument/2006/relationships/tags" Target="../tags/tag82.xml"/><Relationship Id="rId15" Type="http://schemas.openxmlformats.org/officeDocument/2006/relationships/tags" Target="../tags/tag81.xml"/><Relationship Id="rId14" Type="http://schemas.openxmlformats.org/officeDocument/2006/relationships/tags" Target="../tags/tag80.xml"/><Relationship Id="rId13" Type="http://schemas.openxmlformats.org/officeDocument/2006/relationships/tags" Target="../tags/tag79.xml"/><Relationship Id="rId12" Type="http://schemas.openxmlformats.org/officeDocument/2006/relationships/tags" Target="../tags/tag78.xml"/><Relationship Id="rId11" Type="http://schemas.openxmlformats.org/officeDocument/2006/relationships/tags" Target="../tags/tag77.xml"/><Relationship Id="rId10" Type="http://schemas.openxmlformats.org/officeDocument/2006/relationships/tags" Target="../tags/tag76.xml"/><Relationship Id="rId1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2" Type="http://schemas.openxmlformats.org/officeDocument/2006/relationships/notesSlide" Target="../notesSlides/notesSlide4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2" Type="http://schemas.openxmlformats.org/officeDocument/2006/relationships/notesSlide" Target="../notesSlides/notesSlide5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3.jpe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image" Target="../media/image4.jpeg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3" Type="http://schemas.openxmlformats.org/officeDocument/2006/relationships/notesSlide" Target="../notesSlides/notesSlide8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5.jpeg"/><Relationship Id="rId10" Type="http://schemas.openxmlformats.org/officeDocument/2006/relationships/tags" Target="../tags/tag24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jpeg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1.xml"/><Relationship Id="rId11" Type="http://schemas.openxmlformats.org/officeDocument/2006/relationships/image" Target="../media/image7.jpeg"/><Relationship Id="rId10" Type="http://schemas.openxmlformats.org/officeDocument/2006/relationships/tags" Target="../tags/tag32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0850" y="1462586"/>
            <a:ext cx="8242300" cy="883253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3750" b="1" dirty="0">
                <a:solidFill>
                  <a:srgbClr val="00D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基于QT界面的智能售货机项目</a:t>
            </a:r>
            <a:endParaRPr lang="en-US" sz="1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0" y="0"/>
                </a:moveTo>
                <a:lnTo>
                  <a:pt x="8801395" y="0"/>
                </a:lnTo>
                <a:lnTo>
                  <a:pt x="8801395" y="4430233"/>
                </a:lnTo>
                <a:lnTo>
                  <a:pt x="0" y="4430233"/>
                </a:ln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636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QT界面设计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4581441" y="1273088"/>
            <a:ext cx="4007378" cy="5177219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57505" indent="-357505" algn="just">
              <a:lnSpc>
                <a:spcPct val="96000"/>
              </a:lnSpc>
              <a:spcBef>
                <a:spcPts val="10"/>
              </a:spcBef>
              <a:buSzPct val="100000"/>
              <a:buChar char="•"/>
            </a:pPr>
            <a:r>
              <a:rPr lang="en-US" sz="22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遵循简洁美观原则，采用符合用户习惯的布局，营造舒适的操作环境。</a:t>
            </a:r>
            <a:endParaRPr lang="en-US" sz="1500" dirty="0"/>
          </a:p>
          <a:p>
            <a:pPr marL="357505" indent="-357505">
              <a:lnSpc>
                <a:spcPct val="96000"/>
              </a:lnSpc>
              <a:spcBef>
                <a:spcPts val="10"/>
              </a:spcBef>
              <a:buSzPct val="100000"/>
              <a:buChar char="•"/>
            </a:pPr>
            <a:r>
              <a:rPr lang="en-US" sz="22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设计直观易用的交互元素，提高用户操作的便捷性和效率。</a:t>
            </a:r>
            <a:endParaRPr lang="en-US" sz="1500" dirty="0"/>
          </a:p>
          <a:p>
            <a:pPr marL="357505" indent="-357505">
              <a:lnSpc>
                <a:spcPct val="96000"/>
              </a:lnSpc>
              <a:spcBef>
                <a:spcPts val="10"/>
              </a:spcBef>
              <a:buSzPct val="100000"/>
              <a:buChar char="•"/>
            </a:pPr>
            <a:r>
              <a:rPr lang="en-US" sz="22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通过优化算法和代码，减少界面加载时间，提供流畅的用户体验。</a:t>
            </a:r>
            <a:endParaRPr lang="en-US" sz="1500" dirty="0"/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endParaRPr lang="en-US" sz="1500" dirty="0"/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endParaRPr lang="en-US" sz="1500" dirty="0"/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endParaRPr lang="en-US" sz="1500" dirty="0"/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endParaRPr lang="en-US" sz="1500" dirty="0"/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endParaRPr lang="en-US" sz="1500" dirty="0"/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endParaRPr lang="en-US" sz="1500" dirty="0"/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endParaRPr lang="en-US" sz="15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66" y="683349"/>
            <a:ext cx="4368875" cy="419414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7143" y="797814"/>
            <a:ext cx="2249714" cy="181051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87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3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0" y="2430056"/>
            <a:ext cx="9144000" cy="77352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315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项目实施</a:t>
            </a:r>
            <a:endParaRPr lang="en-US" sz="15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>
            <p:custDataLst>
              <p:tags r:id="rId2"/>
            </p:custDataLst>
          </p:nvPr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>
            <p:custDataLst>
              <p:tags r:id="rId3"/>
            </p:custDataLst>
          </p:nvPr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309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代码实现</a:t>
            </a:r>
            <a:endParaRPr lang="en-US" sz="2400" b="1" dirty="0">
              <a:solidFill>
                <a:srgbClr val="00E2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0"/>
            </a:endParaRPr>
          </a:p>
        </p:txBody>
      </p:sp>
      <p:sp>
        <p:nvSpPr>
          <p:cNvPr id="5" name="Text 3"/>
          <p:cNvSpPr/>
          <p:nvPr>
            <p:custDataLst>
              <p:tags r:id="rId4"/>
            </p:custDataLst>
          </p:nvPr>
        </p:nvSpPr>
        <p:spPr>
          <a:xfrm>
            <a:off x="476623" y="1685352"/>
            <a:ext cx="2481161" cy="841248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QT界面的代码实现注重用户体验和交互性，以简洁直观的设计为用户提供便捷的操作。</a:t>
            </a:r>
            <a:endParaRPr lang="en-US" sz="1500" dirty="0"/>
          </a:p>
        </p:txBody>
      </p:sp>
      <p:sp>
        <p:nvSpPr>
          <p:cNvPr id="6" name="Text 4"/>
          <p:cNvSpPr/>
          <p:nvPr>
            <p:custDataLst>
              <p:tags r:id="rId5"/>
            </p:custDataLst>
          </p:nvPr>
        </p:nvSpPr>
        <p:spPr>
          <a:xfrm>
            <a:off x="422607" y="1252192"/>
            <a:ext cx="3484828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QT界面的代码实现</a:t>
            </a:r>
            <a:endParaRPr lang="en-US" sz="1500" dirty="0"/>
          </a:p>
        </p:txBody>
      </p:sp>
      <p:sp>
        <p:nvSpPr>
          <p:cNvPr id="7" name="Text 5"/>
          <p:cNvSpPr/>
          <p:nvPr>
            <p:custDataLst>
              <p:tags r:id="rId6"/>
            </p:custDataLst>
          </p:nvPr>
        </p:nvSpPr>
        <p:spPr>
          <a:xfrm>
            <a:off x="2165021" y="3413764"/>
            <a:ext cx="2816016" cy="1060704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在项目实施中，各功能模块的代码编写是基础且关键的环节。通过严谨的编程逻辑和规范的代码结构，确保功能的准确实现。</a:t>
            </a:r>
            <a:endParaRPr lang="en-US" sz="1500" dirty="0"/>
          </a:p>
        </p:txBody>
      </p:sp>
      <p:sp>
        <p:nvSpPr>
          <p:cNvPr id="8" name="Text 6"/>
          <p:cNvSpPr/>
          <p:nvPr>
            <p:custDataLst>
              <p:tags r:id="rId7"/>
            </p:custDataLst>
          </p:nvPr>
        </p:nvSpPr>
        <p:spPr>
          <a:xfrm>
            <a:off x="2165021" y="3031485"/>
            <a:ext cx="3484828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各功能模块的代码编写</a:t>
            </a:r>
            <a:endParaRPr lang="en-US" sz="1500" dirty="0"/>
          </a:p>
        </p:txBody>
      </p:sp>
      <p:sp>
        <p:nvSpPr>
          <p:cNvPr id="9" name="Text 7"/>
          <p:cNvSpPr/>
          <p:nvPr>
            <p:custDataLst>
              <p:tags r:id="rId8"/>
            </p:custDataLst>
          </p:nvPr>
        </p:nvSpPr>
        <p:spPr>
          <a:xfrm>
            <a:off x="4669922" y="1685352"/>
            <a:ext cx="2280390" cy="1060704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严格的代码测试与调试是保证系统稳定性和可靠性的重要步骤，及时发现并解决潜在问题。</a:t>
            </a:r>
            <a:endParaRPr lang="en-US" sz="1500" dirty="0"/>
          </a:p>
        </p:txBody>
      </p:sp>
      <p:sp>
        <p:nvSpPr>
          <p:cNvPr id="10" name="Text 8"/>
          <p:cNvSpPr/>
          <p:nvPr>
            <p:custDataLst>
              <p:tags r:id="rId9"/>
            </p:custDataLst>
          </p:nvPr>
        </p:nvSpPr>
        <p:spPr>
          <a:xfrm>
            <a:off x="4669922" y="1252192"/>
            <a:ext cx="3413944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代码的测试与调试</a:t>
            </a:r>
            <a:endParaRPr lang="en-US" sz="1500" dirty="0"/>
          </a:p>
        </p:txBody>
      </p:sp>
      <p:sp>
        <p:nvSpPr>
          <p:cNvPr id="11" name="Text 9"/>
          <p:cNvSpPr/>
          <p:nvPr>
            <p:custDataLst>
              <p:tags r:id="rId10"/>
            </p:custDataLst>
          </p:nvPr>
        </p:nvSpPr>
        <p:spPr>
          <a:xfrm>
            <a:off x="6021070" y="3413760"/>
            <a:ext cx="2707005" cy="78867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数据库操作的代码实现需保障数据的准确性和完整性，优化数据存储和读取效率。</a:t>
            </a:r>
            <a:endParaRPr lang="en-US" sz="1500" dirty="0"/>
          </a:p>
        </p:txBody>
      </p:sp>
      <p:sp>
        <p:nvSpPr>
          <p:cNvPr id="12" name="Text 10"/>
          <p:cNvSpPr/>
          <p:nvPr>
            <p:custDataLst>
              <p:tags r:id="rId11"/>
            </p:custDataLst>
          </p:nvPr>
        </p:nvSpPr>
        <p:spPr>
          <a:xfrm>
            <a:off x="5998845" y="3031490"/>
            <a:ext cx="3762375" cy="52260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数据库操作的代码实现</a:t>
            </a:r>
            <a:endParaRPr lang="en-US" sz="1500" dirty="0"/>
          </a:p>
        </p:txBody>
      </p:sp>
      <p:sp>
        <p:nvSpPr>
          <p:cNvPr id="13" name="Shape 11"/>
          <p:cNvSpPr/>
          <p:nvPr>
            <p:custDataLst>
              <p:tags r:id="rId12"/>
            </p:custDataLst>
          </p:nvPr>
        </p:nvSpPr>
        <p:spPr>
          <a:xfrm>
            <a:off x="367313" y="2699346"/>
            <a:ext cx="8409373" cy="82716"/>
          </a:xfrm>
          <a:custGeom>
            <a:avLst/>
            <a:gdLst/>
            <a:ahLst/>
            <a:cxnLst/>
            <a:rect l="l" t="t" r="r" b="b"/>
            <a:pathLst>
              <a:path w="8409373" h="82716">
                <a:moveTo>
                  <a:pt x="41358" y="0"/>
                </a:moveTo>
                <a:lnTo>
                  <a:pt x="8368016" y="0"/>
                </a:lnTo>
                <a:cubicBezTo>
                  <a:pt x="8390857" y="0"/>
                  <a:pt x="8409373" y="18517"/>
                  <a:pt x="8409373" y="41358"/>
                </a:cubicBezTo>
                <a:lnTo>
                  <a:pt x="8409373" y="41358"/>
                </a:lnTo>
                <a:cubicBezTo>
                  <a:pt x="8409373" y="64199"/>
                  <a:pt x="8390857" y="82716"/>
                  <a:pt x="8368016" y="82716"/>
                </a:cubicBezTo>
                <a:lnTo>
                  <a:pt x="41358" y="82716"/>
                </a:lnTo>
                <a:cubicBezTo>
                  <a:pt x="18517" y="82716"/>
                  <a:pt x="0" y="64199"/>
                  <a:pt x="0" y="41358"/>
                </a:cubicBezTo>
                <a:lnTo>
                  <a:pt x="0" y="41358"/>
                </a:lnTo>
                <a:cubicBezTo>
                  <a:pt x="0" y="18517"/>
                  <a:pt x="18517" y="0"/>
                  <a:pt x="41358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4" name="Shape 12"/>
          <p:cNvSpPr/>
          <p:nvPr>
            <p:custDataLst>
              <p:tags r:id="rId13"/>
            </p:custDataLst>
          </p:nvPr>
        </p:nvSpPr>
        <p:spPr>
          <a:xfrm>
            <a:off x="1150028" y="2526600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5" name="Text 13"/>
          <p:cNvSpPr/>
          <p:nvPr>
            <p:custDataLst>
              <p:tags r:id="rId14"/>
            </p:custDataLst>
          </p:nvPr>
        </p:nvSpPr>
        <p:spPr>
          <a:xfrm>
            <a:off x="1150028" y="2526600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01</a:t>
            </a:r>
            <a:endParaRPr lang="en-US" sz="1500" dirty="0"/>
          </a:p>
        </p:txBody>
      </p:sp>
      <p:sp>
        <p:nvSpPr>
          <p:cNvPr id="16" name="Shape 14"/>
          <p:cNvSpPr/>
          <p:nvPr>
            <p:custDataLst>
              <p:tags r:id="rId15"/>
            </p:custDataLst>
          </p:nvPr>
        </p:nvSpPr>
        <p:spPr>
          <a:xfrm>
            <a:off x="3248004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7" name="Text 15"/>
          <p:cNvSpPr/>
          <p:nvPr>
            <p:custDataLst>
              <p:tags r:id="rId16"/>
            </p:custDataLst>
          </p:nvPr>
        </p:nvSpPr>
        <p:spPr>
          <a:xfrm>
            <a:off x="3248004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02</a:t>
            </a:r>
            <a:endParaRPr lang="en-US" sz="1500" dirty="0"/>
          </a:p>
        </p:txBody>
      </p:sp>
      <p:sp>
        <p:nvSpPr>
          <p:cNvPr id="18" name="Shape 16"/>
          <p:cNvSpPr/>
          <p:nvPr>
            <p:custDataLst>
              <p:tags r:id="rId17"/>
            </p:custDataLst>
          </p:nvPr>
        </p:nvSpPr>
        <p:spPr>
          <a:xfrm>
            <a:off x="5345981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9" name="Text 17"/>
          <p:cNvSpPr/>
          <p:nvPr>
            <p:custDataLst>
              <p:tags r:id="rId18"/>
            </p:custDataLst>
          </p:nvPr>
        </p:nvSpPr>
        <p:spPr>
          <a:xfrm>
            <a:off x="5345981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03</a:t>
            </a:r>
            <a:endParaRPr lang="en-US" sz="1500" dirty="0"/>
          </a:p>
        </p:txBody>
      </p:sp>
      <p:sp>
        <p:nvSpPr>
          <p:cNvPr id="20" name="Shape 18"/>
          <p:cNvSpPr/>
          <p:nvPr>
            <p:custDataLst>
              <p:tags r:id="rId19"/>
            </p:custDataLst>
          </p:nvPr>
        </p:nvSpPr>
        <p:spPr>
          <a:xfrm>
            <a:off x="7443957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21" name="Text 19"/>
          <p:cNvSpPr/>
          <p:nvPr>
            <p:custDataLst>
              <p:tags r:id="rId20"/>
            </p:custDataLst>
          </p:nvPr>
        </p:nvSpPr>
        <p:spPr>
          <a:xfrm>
            <a:off x="7443957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04</a:t>
            </a:r>
            <a:endParaRPr lang="en-US" sz="1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7143" y="797814"/>
            <a:ext cx="2249714" cy="181051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87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4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-47231" y="2430056"/>
            <a:ext cx="9144000" cy="77352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315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系统测试</a:t>
            </a:r>
            <a:endParaRPr lang="en-US" sz="15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309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普惠体Medium" pitchFamily="34" charset="-120"/>
              </a:rPr>
              <a:t>功能测试</a:t>
            </a:r>
            <a:endParaRPr lang="en-US" sz="1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2224185" y="1676818"/>
            <a:ext cx="2859012" cy="841248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针对多种支付方式和结算流程进行全面测试，保障结算的准确性和安全性，提升用户购物结算的便捷性。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2224185" y="1252192"/>
            <a:ext cx="3484828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购物结算功能的测试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269230" y="3401957"/>
            <a:ext cx="2729125" cy="1060704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通过模拟不同商品的展示场景，对商品展示的准确性、完整性和清晰度进行严格测试，确保用户能够清晰准确地获取商品信息。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269230" y="3031485"/>
            <a:ext cx="3484828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商品展示功能的测试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5930686" y="1676818"/>
            <a:ext cx="2705473" cy="841248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严格测试用户信息的存储、修改和保护机制，确保用户信息的安全性和隐私性。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5930686" y="1252192"/>
            <a:ext cx="3413944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用户信息管理功能的测试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4431449" y="3401957"/>
            <a:ext cx="2670080" cy="841248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对库存的实时更新、库存预警和库存调整等功能进行细致测试，保证库存管理的高效与精准。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4426981" y="3031485"/>
            <a:ext cx="3473014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库存管理功能的测试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367313" y="2699346"/>
            <a:ext cx="8409373" cy="82716"/>
          </a:xfrm>
          <a:custGeom>
            <a:avLst/>
            <a:gdLst/>
            <a:ahLst/>
            <a:cxnLst/>
            <a:rect l="l" t="t" r="r" b="b"/>
            <a:pathLst>
              <a:path w="8409373" h="82716">
                <a:moveTo>
                  <a:pt x="41358" y="0"/>
                </a:moveTo>
                <a:lnTo>
                  <a:pt x="8368016" y="0"/>
                </a:lnTo>
                <a:cubicBezTo>
                  <a:pt x="8390857" y="0"/>
                  <a:pt x="8409373" y="18517"/>
                  <a:pt x="8409373" y="41358"/>
                </a:cubicBezTo>
                <a:lnTo>
                  <a:pt x="8409373" y="41358"/>
                </a:lnTo>
                <a:cubicBezTo>
                  <a:pt x="8409373" y="64199"/>
                  <a:pt x="8390857" y="82716"/>
                  <a:pt x="8368016" y="82716"/>
                </a:cubicBezTo>
                <a:lnTo>
                  <a:pt x="41358" y="82716"/>
                </a:lnTo>
                <a:cubicBezTo>
                  <a:pt x="18517" y="82716"/>
                  <a:pt x="0" y="64199"/>
                  <a:pt x="0" y="41358"/>
                </a:cubicBezTo>
                <a:lnTo>
                  <a:pt x="0" y="41358"/>
                </a:lnTo>
                <a:cubicBezTo>
                  <a:pt x="0" y="18517"/>
                  <a:pt x="18517" y="0"/>
                  <a:pt x="41358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1150028" y="2526600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1150028" y="2526600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01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3248004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7" name="Text 15"/>
          <p:cNvSpPr/>
          <p:nvPr/>
        </p:nvSpPr>
        <p:spPr>
          <a:xfrm>
            <a:off x="3248004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02</a:t>
            </a:r>
            <a:endParaRPr lang="en-US" sz="1500" dirty="0"/>
          </a:p>
        </p:txBody>
      </p:sp>
      <p:sp>
        <p:nvSpPr>
          <p:cNvPr id="18" name="Shape 16"/>
          <p:cNvSpPr/>
          <p:nvPr/>
        </p:nvSpPr>
        <p:spPr>
          <a:xfrm>
            <a:off x="5345981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5345981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03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443957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7443957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04</a:t>
            </a:r>
            <a:endParaRPr lang="en-US" sz="15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4365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dirty="0">
                <a:solidFill>
                  <a:srgbClr val="00E2FF"/>
                </a:solidFill>
                <a:latin typeface="阿里普惠体Medium" pitchFamily="34" charset="0"/>
                <a:ea typeface="阿里普惠体Medium" pitchFamily="34" charset="-122"/>
                <a:cs typeface="阿里普惠体Medium" pitchFamily="34" charset="-120"/>
              </a:rPr>
              <a:t>界面测试</a:t>
            </a:r>
            <a:endParaRPr lang="en-US" sz="1500" dirty="0"/>
          </a:p>
        </p:txBody>
      </p:sp>
      <p:sp>
        <p:nvSpPr>
          <p:cNvPr id="5" name="Text 3"/>
          <p:cNvSpPr/>
          <p:nvPr>
            <p:custDataLst>
              <p:tags r:id="rId2"/>
            </p:custDataLst>
          </p:nvPr>
        </p:nvSpPr>
        <p:spPr>
          <a:xfrm>
            <a:off x="624171" y="1303601"/>
            <a:ext cx="6908299" cy="40233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从用户视角评估界面布局的合理性，优化元素排列，提高界面的易用性和美观度。</a:t>
            </a:r>
            <a:endParaRPr lang="en-US" sz="1500" dirty="0"/>
          </a:p>
        </p:txBody>
      </p:sp>
      <p:sp>
        <p:nvSpPr>
          <p:cNvPr id="6" name="Text 4"/>
          <p:cNvSpPr/>
          <p:nvPr>
            <p:custDataLst>
              <p:tags r:id="rId3"/>
            </p:custDataLst>
          </p:nvPr>
        </p:nvSpPr>
        <p:spPr>
          <a:xfrm>
            <a:off x="624205" y="893445"/>
            <a:ext cx="3382010" cy="54991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界面布局的合理性测试</a:t>
            </a:r>
            <a:endParaRPr lang="en-US" sz="1500" dirty="0"/>
          </a:p>
        </p:txBody>
      </p:sp>
      <p:sp>
        <p:nvSpPr>
          <p:cNvPr id="7" name="Text 5"/>
          <p:cNvSpPr/>
          <p:nvPr>
            <p:custDataLst>
              <p:tags r:id="rId4"/>
            </p:custDataLst>
          </p:nvPr>
        </p:nvSpPr>
        <p:spPr>
          <a:xfrm>
            <a:off x="624171" y="2918690"/>
            <a:ext cx="7782080" cy="40233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检测界面在不同操作下的响应速度，优化性能，减少用户等待时间。</a:t>
            </a:r>
            <a:endParaRPr lang="en-US" sz="1500" dirty="0"/>
          </a:p>
        </p:txBody>
      </p:sp>
      <p:sp>
        <p:nvSpPr>
          <p:cNvPr id="8" name="Text 6"/>
          <p:cNvSpPr/>
          <p:nvPr>
            <p:custDataLst>
              <p:tags r:id="rId5"/>
            </p:custDataLst>
          </p:nvPr>
        </p:nvSpPr>
        <p:spPr>
          <a:xfrm>
            <a:off x="624205" y="2498725"/>
            <a:ext cx="3367405" cy="54991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界面的响应速度测试</a:t>
            </a:r>
            <a:endParaRPr lang="en-US" sz="1500" dirty="0"/>
          </a:p>
        </p:txBody>
      </p:sp>
      <p:sp>
        <p:nvSpPr>
          <p:cNvPr id="9" name="Text 7"/>
          <p:cNvSpPr/>
          <p:nvPr>
            <p:custDataLst>
              <p:tags r:id="rId6"/>
            </p:custDataLst>
          </p:nvPr>
        </p:nvSpPr>
        <p:spPr>
          <a:xfrm>
            <a:off x="624171" y="2103739"/>
            <a:ext cx="6339167" cy="40233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对各类交互元素，如按钮、链接等进行可用性测试，确保用户操作的流畅与便捷。</a:t>
            </a:r>
            <a:endParaRPr lang="en-US" sz="1500" dirty="0"/>
          </a:p>
        </p:txBody>
      </p:sp>
      <p:sp>
        <p:nvSpPr>
          <p:cNvPr id="10" name="Text 8"/>
          <p:cNvSpPr/>
          <p:nvPr>
            <p:custDataLst>
              <p:tags r:id="rId7"/>
            </p:custDataLst>
          </p:nvPr>
        </p:nvSpPr>
        <p:spPr>
          <a:xfrm>
            <a:off x="624205" y="1706245"/>
            <a:ext cx="3388995" cy="54991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交互元素的可用性测试</a:t>
            </a:r>
            <a:endParaRPr lang="en-US" sz="1500" dirty="0"/>
          </a:p>
        </p:txBody>
      </p:sp>
      <p:sp>
        <p:nvSpPr>
          <p:cNvPr id="11" name="Text 9"/>
          <p:cNvSpPr/>
          <p:nvPr>
            <p:custDataLst>
              <p:tags r:id="rId8"/>
            </p:custDataLst>
          </p:nvPr>
        </p:nvSpPr>
        <p:spPr>
          <a:xfrm>
            <a:off x="624171" y="3718827"/>
            <a:ext cx="7156264" cy="40233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针对不同设备和操作系统进行兼容性测试，保障界面在各种环境下的正常显示和运行。</a:t>
            </a:r>
            <a:endParaRPr lang="en-US" sz="1500" dirty="0"/>
          </a:p>
        </p:txBody>
      </p:sp>
      <p:sp>
        <p:nvSpPr>
          <p:cNvPr id="12" name="Text 10"/>
          <p:cNvSpPr/>
          <p:nvPr>
            <p:custDataLst>
              <p:tags r:id="rId9"/>
            </p:custDataLst>
          </p:nvPr>
        </p:nvSpPr>
        <p:spPr>
          <a:xfrm>
            <a:off x="624205" y="3321050"/>
            <a:ext cx="3016250" cy="54991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界面的兼容性测试</a:t>
            </a:r>
            <a:endParaRPr lang="en-US" sz="15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309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普惠体Medium" pitchFamily="34" charset="-120"/>
              </a:rPr>
              <a:t>性能测试</a:t>
            </a:r>
            <a:endParaRPr lang="en-US" sz="1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3"/>
          <p:cNvSpPr/>
          <p:nvPr>
            <p:custDataLst>
              <p:tags r:id="rId2"/>
            </p:custDataLst>
          </p:nvPr>
        </p:nvSpPr>
        <p:spPr>
          <a:xfrm>
            <a:off x="624205" y="1453515"/>
            <a:ext cx="4979035" cy="58928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测量系统在处理各类请求时的响应时间，以评估系统的及时性和效率。</a:t>
            </a:r>
            <a:endParaRPr lang="en-US" sz="1500" dirty="0"/>
          </a:p>
        </p:txBody>
      </p:sp>
      <p:sp>
        <p:nvSpPr>
          <p:cNvPr id="6" name="Text 4"/>
          <p:cNvSpPr/>
          <p:nvPr>
            <p:custDataLst>
              <p:tags r:id="rId3"/>
            </p:custDataLst>
          </p:nvPr>
        </p:nvSpPr>
        <p:spPr>
          <a:xfrm>
            <a:off x="624171" y="1004814"/>
            <a:ext cx="2858206" cy="57607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系统的响应时间测试</a:t>
            </a:r>
            <a:endParaRPr lang="en-US" sz="1500" dirty="0"/>
          </a:p>
        </p:txBody>
      </p:sp>
      <p:sp>
        <p:nvSpPr>
          <p:cNvPr id="7" name="Text 5"/>
          <p:cNvSpPr/>
          <p:nvPr>
            <p:custDataLst>
              <p:tags r:id="rId4"/>
            </p:custDataLst>
          </p:nvPr>
        </p:nvSpPr>
        <p:spPr>
          <a:xfrm>
            <a:off x="574675" y="3032125"/>
            <a:ext cx="5029200" cy="63246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no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模拟多用户并发操作，测试系统在高并发场景下的稳定性和性能表现。</a:t>
            </a:r>
            <a:endParaRPr lang="en-US" sz="1500" dirty="0"/>
          </a:p>
        </p:txBody>
      </p:sp>
      <p:sp>
        <p:nvSpPr>
          <p:cNvPr id="8" name="Text 6"/>
          <p:cNvSpPr/>
          <p:nvPr>
            <p:custDataLst>
              <p:tags r:id="rId5"/>
            </p:custDataLst>
          </p:nvPr>
        </p:nvSpPr>
        <p:spPr>
          <a:xfrm>
            <a:off x="624205" y="2571750"/>
            <a:ext cx="3413125" cy="66738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no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系统的并发处理能力测试</a:t>
            </a:r>
            <a:endParaRPr lang="en-US" sz="1500" dirty="0"/>
          </a:p>
        </p:txBody>
      </p:sp>
      <p:sp>
        <p:nvSpPr>
          <p:cNvPr id="9" name="Text 7"/>
          <p:cNvSpPr/>
          <p:nvPr>
            <p:custDataLst>
              <p:tags r:id="rId6"/>
            </p:custDataLst>
          </p:nvPr>
        </p:nvSpPr>
        <p:spPr>
          <a:xfrm>
            <a:off x="574675" y="2299335"/>
            <a:ext cx="7416165" cy="45720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no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检测系统在单位时间内处理的事务数量，衡量系统的处理能力。</a:t>
            </a:r>
            <a:endParaRPr lang="en-US" sz="1500" dirty="0"/>
          </a:p>
        </p:txBody>
      </p:sp>
      <p:sp>
        <p:nvSpPr>
          <p:cNvPr id="10" name="Text 8"/>
          <p:cNvSpPr/>
          <p:nvPr>
            <p:custDataLst>
              <p:tags r:id="rId7"/>
            </p:custDataLst>
          </p:nvPr>
        </p:nvSpPr>
        <p:spPr>
          <a:xfrm>
            <a:off x="624171" y="1856000"/>
            <a:ext cx="2858206" cy="57607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系统的吞吐量测试</a:t>
            </a:r>
            <a:endParaRPr lang="en-US" sz="1500" dirty="0"/>
          </a:p>
        </p:txBody>
      </p:sp>
      <p:sp>
        <p:nvSpPr>
          <p:cNvPr id="11" name="Text 9"/>
          <p:cNvSpPr/>
          <p:nvPr>
            <p:custDataLst>
              <p:tags r:id="rId8"/>
            </p:custDataLst>
          </p:nvPr>
        </p:nvSpPr>
        <p:spPr>
          <a:xfrm>
            <a:off x="624205" y="3837940"/>
            <a:ext cx="4979670" cy="65278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no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长时间运行系统，观察其在持续工作中的稳定性，及时发现并解决潜在问题。</a:t>
            </a:r>
            <a:endParaRPr lang="en-US" sz="1500" dirty="0"/>
          </a:p>
        </p:txBody>
      </p:sp>
      <p:sp>
        <p:nvSpPr>
          <p:cNvPr id="12" name="Text 10"/>
          <p:cNvSpPr/>
          <p:nvPr>
            <p:custDataLst>
              <p:tags r:id="rId9"/>
            </p:custDataLst>
          </p:nvPr>
        </p:nvSpPr>
        <p:spPr>
          <a:xfrm>
            <a:off x="624205" y="3378835"/>
            <a:ext cx="2858135" cy="67437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no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系统的稳定性测试</a:t>
            </a:r>
            <a:endParaRPr lang="en-US" sz="15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43245" y="1004570"/>
            <a:ext cx="3181985" cy="349821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7143" y="797814"/>
            <a:ext cx="2249714" cy="181051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87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5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0" y="2500903"/>
            <a:ext cx="9144000" cy="77352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315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项目总结与展望</a:t>
            </a:r>
            <a:endParaRPr lang="en-US" sz="15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636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项目成果总结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487861" y="1118486"/>
            <a:ext cx="4618101" cy="1060704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通过严谨的开发与测试，系统成功实现了高效的商品展示、便捷的购物结算、精准的库存管理以及完善的用户信息管理等功能。性能方面，系统响应迅速，能够满足高并发需求，且数据处理准确无误。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487861" y="706331"/>
            <a:ext cx="3874206" cy="57607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系统实现的功能与性能指标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487861" y="2464613"/>
            <a:ext cx="4570869" cy="841248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在项目实施过程中，团队协作的高效性以及对技术难题的攻克积累了宝贵经验。然而，也存在时间管理不够精细、部分需求变更应对不及时等教训。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487680" y="2072640"/>
            <a:ext cx="4017645" cy="54991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项目实施过程中的经验与教训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487861" y="3576108"/>
            <a:ext cx="7910489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本项目为智能售货机领域提供了创新的解决方案，推动了行业技术的发展，为学生在相关领域的学习和研究提供了实践参考。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440690" y="3176270"/>
            <a:ext cx="4229735" cy="54991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 algn="ctr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项目对相关领域的影响与价值</a:t>
            </a:r>
            <a:endParaRPr lang="en-US" sz="150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424" y="928168"/>
            <a:ext cx="3197925" cy="2590334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309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普惠体Medium" pitchFamily="34" charset="-120"/>
              </a:rPr>
              <a:t>项目不足与改进</a:t>
            </a:r>
            <a:endParaRPr lang="en-US" sz="1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624171" y="1414838"/>
            <a:ext cx="6634363" cy="40233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目前系统在界面美观度上有待提升，部分功能的操作流程还可进一步简化。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624171" y="966322"/>
            <a:ext cx="3472773" cy="57607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系统存在的问题与缺陷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24171" y="2919230"/>
            <a:ext cx="7356998" cy="40233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加强界面设计团队与开发团队的沟通，优化操作流程，进行用户调研以获取更多反馈。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624171" y="2473327"/>
            <a:ext cx="3684756" cy="57607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改进的措施与方案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624171" y="2169414"/>
            <a:ext cx="6778413" cy="40233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主要原因在于设计阶段对用户体验的考虑不够全面，以及开发过程中对细节的把控不足。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624171" y="1710904"/>
            <a:ext cx="2858206" cy="57607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导致问题的原因分析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624171" y="3672496"/>
            <a:ext cx="6943723" cy="40233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预计改进后将显著提升用户满意度，增加系统的使用频率和市场竞争力。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624171" y="3227104"/>
            <a:ext cx="2858206" cy="57607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309880" indent="-30988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改进的预期效果评估</a:t>
            </a:r>
            <a:endParaRPr lang="en-US" sz="1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84855" y="322677"/>
            <a:ext cx="7490901" cy="4484116"/>
          </a:xfrm>
          <a:custGeom>
            <a:avLst/>
            <a:gdLst/>
            <a:ahLst/>
            <a:cxnLst/>
            <a:rect l="l" t="t" r="r" b="b"/>
            <a:pathLst>
              <a:path w="7490901" h="4484116">
                <a:moveTo>
                  <a:pt x="0" y="0"/>
                </a:moveTo>
                <a:lnTo>
                  <a:pt x="5618176" y="0"/>
                </a:lnTo>
                <a:lnTo>
                  <a:pt x="7490901" y="4484116"/>
                </a:lnTo>
                <a:lnTo>
                  <a:pt x="1872725" y="4484116"/>
                </a:lnTo>
                <a:close/>
              </a:path>
            </a:pathLst>
          </a:custGeom>
          <a:solidFill>
            <a:srgbClr val="1E497B">
              <a:alpha val="70000"/>
            </a:srgbClr>
          </a:solidFill>
        </p:spPr>
      </p:sp>
      <p:sp>
        <p:nvSpPr>
          <p:cNvPr id="3" name="Text 1"/>
          <p:cNvSpPr/>
          <p:nvPr/>
        </p:nvSpPr>
        <p:spPr>
          <a:xfrm>
            <a:off x="1064222" y="1022112"/>
            <a:ext cx="1790095" cy="608933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2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CONTENTS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1112231" y="1577166"/>
            <a:ext cx="1742087" cy="491919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6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目录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3665011" y="878651"/>
            <a:ext cx="741841" cy="683943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7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01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4354439" y="960947"/>
            <a:ext cx="3644835" cy="519351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项目概述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3665011" y="1556036"/>
            <a:ext cx="741841" cy="683943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7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02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4354439" y="1638332"/>
            <a:ext cx="3644835" cy="519351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系统设计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3665011" y="2233422"/>
            <a:ext cx="741841" cy="683943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7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03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4354439" y="2315718"/>
            <a:ext cx="3644835" cy="519351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项目实施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3665011" y="2910808"/>
            <a:ext cx="741841" cy="683943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7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04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4354439" y="2993104"/>
            <a:ext cx="3644835" cy="519351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系统测试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3665011" y="3588193"/>
            <a:ext cx="741841" cy="683943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7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05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4354439" y="3670489"/>
            <a:ext cx="3644835" cy="519351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项目总结与展望</a:t>
            </a:r>
            <a:endParaRPr lang="en-US" sz="15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309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普惠体Medium" pitchFamily="34" charset="-120"/>
              </a:rPr>
              <a:t>未来发展方向</a:t>
            </a:r>
            <a:endParaRPr lang="en-US" sz="1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3"/>
          <p:cNvSpPr/>
          <p:nvPr>
            <p:custDataLst>
              <p:tags r:id="rId2"/>
            </p:custDataLst>
          </p:nvPr>
        </p:nvSpPr>
        <p:spPr>
          <a:xfrm>
            <a:off x="507028" y="1949958"/>
            <a:ext cx="3260435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考虑与支付系统、物流系统等进行深度融合，实现更便捷的服务。</a:t>
            </a:r>
            <a:endParaRPr lang="en-US" sz="1500" dirty="0"/>
          </a:p>
        </p:txBody>
      </p:sp>
      <p:sp>
        <p:nvSpPr>
          <p:cNvPr id="6" name="Text 4"/>
          <p:cNvSpPr/>
          <p:nvPr>
            <p:custDataLst>
              <p:tags r:id="rId3"/>
            </p:custDataLst>
          </p:nvPr>
        </p:nvSpPr>
        <p:spPr>
          <a:xfrm>
            <a:off x="507028" y="1567314"/>
            <a:ext cx="3484828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与其他系统的融合与集成设想</a:t>
            </a:r>
            <a:endParaRPr lang="en-US" sz="1500" dirty="0"/>
          </a:p>
        </p:txBody>
      </p:sp>
      <p:sp>
        <p:nvSpPr>
          <p:cNvPr id="7" name="Text 5"/>
          <p:cNvSpPr/>
          <p:nvPr>
            <p:custDataLst>
              <p:tags r:id="rId4"/>
            </p:custDataLst>
          </p:nvPr>
        </p:nvSpPr>
        <p:spPr>
          <a:xfrm>
            <a:off x="1824990" y="3425825"/>
            <a:ext cx="3172460" cy="58928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未来将增加智能推荐、个性化定制等功能，提升系统的智能化水平。</a:t>
            </a:r>
            <a:endParaRPr lang="en-US" sz="1500" dirty="0"/>
          </a:p>
        </p:txBody>
      </p:sp>
      <p:sp>
        <p:nvSpPr>
          <p:cNvPr id="8" name="Text 6"/>
          <p:cNvSpPr/>
          <p:nvPr>
            <p:custDataLst>
              <p:tags r:id="rId5"/>
            </p:custDataLst>
          </p:nvPr>
        </p:nvSpPr>
        <p:spPr>
          <a:xfrm>
            <a:off x="1820545" y="3031490"/>
            <a:ext cx="3649345" cy="52260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系统的功能扩展与升级方向</a:t>
            </a:r>
            <a:endParaRPr lang="en-US" sz="1500" dirty="0"/>
          </a:p>
        </p:txBody>
      </p:sp>
      <p:sp>
        <p:nvSpPr>
          <p:cNvPr id="9" name="Text 7"/>
          <p:cNvSpPr/>
          <p:nvPr>
            <p:custDataLst>
              <p:tags r:id="rId6"/>
            </p:custDataLst>
          </p:nvPr>
        </p:nvSpPr>
        <p:spPr>
          <a:xfrm>
            <a:off x="4158467" y="1949958"/>
            <a:ext cx="3413944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密切关注行业新技术、新需求，不断优化系统，以适应行业的快速发展。</a:t>
            </a:r>
            <a:endParaRPr lang="en-US" sz="1500" dirty="0"/>
          </a:p>
        </p:txBody>
      </p:sp>
      <p:sp>
        <p:nvSpPr>
          <p:cNvPr id="10" name="Text 8"/>
          <p:cNvSpPr/>
          <p:nvPr>
            <p:custDataLst>
              <p:tags r:id="rId7"/>
            </p:custDataLst>
          </p:nvPr>
        </p:nvSpPr>
        <p:spPr>
          <a:xfrm>
            <a:off x="4098083" y="1567314"/>
            <a:ext cx="4063376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对行业发展趋势的展望与应对策略</a:t>
            </a:r>
            <a:endParaRPr lang="en-US" sz="1500" dirty="0"/>
          </a:p>
        </p:txBody>
      </p:sp>
      <p:sp>
        <p:nvSpPr>
          <p:cNvPr id="11" name="Text 9"/>
          <p:cNvSpPr/>
          <p:nvPr>
            <p:custDataLst>
              <p:tags r:id="rId8"/>
            </p:custDataLst>
          </p:nvPr>
        </p:nvSpPr>
        <p:spPr>
          <a:xfrm>
            <a:off x="5469890" y="3432175"/>
            <a:ext cx="3034665" cy="58928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拓展至校园、社区、交通枢纽等多种场景，满足不同用户群体的需求。</a:t>
            </a:r>
            <a:endParaRPr lang="en-US" sz="1500" dirty="0"/>
          </a:p>
        </p:txBody>
      </p:sp>
      <p:sp>
        <p:nvSpPr>
          <p:cNvPr id="12" name="Text 10"/>
          <p:cNvSpPr/>
          <p:nvPr>
            <p:custDataLst>
              <p:tags r:id="rId9"/>
            </p:custDataLst>
          </p:nvPr>
        </p:nvSpPr>
        <p:spPr>
          <a:xfrm>
            <a:off x="5448935" y="3031490"/>
            <a:ext cx="3621405" cy="52260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在不同场景下的应用拓展计划</a:t>
            </a:r>
            <a:endParaRPr lang="en-US" sz="1500" dirty="0"/>
          </a:p>
        </p:txBody>
      </p:sp>
      <p:sp>
        <p:nvSpPr>
          <p:cNvPr id="13" name="Shape 11"/>
          <p:cNvSpPr/>
          <p:nvPr>
            <p:custDataLst>
              <p:tags r:id="rId10"/>
            </p:custDataLst>
          </p:nvPr>
        </p:nvSpPr>
        <p:spPr>
          <a:xfrm>
            <a:off x="367313" y="2699346"/>
            <a:ext cx="8409373" cy="82716"/>
          </a:xfrm>
          <a:custGeom>
            <a:avLst/>
            <a:gdLst/>
            <a:ahLst/>
            <a:cxnLst/>
            <a:rect l="l" t="t" r="r" b="b"/>
            <a:pathLst>
              <a:path w="8409373" h="82716">
                <a:moveTo>
                  <a:pt x="41358" y="0"/>
                </a:moveTo>
                <a:lnTo>
                  <a:pt x="8368016" y="0"/>
                </a:lnTo>
                <a:cubicBezTo>
                  <a:pt x="8390857" y="0"/>
                  <a:pt x="8409373" y="18517"/>
                  <a:pt x="8409373" y="41358"/>
                </a:cubicBezTo>
                <a:lnTo>
                  <a:pt x="8409373" y="41358"/>
                </a:lnTo>
                <a:cubicBezTo>
                  <a:pt x="8409373" y="64199"/>
                  <a:pt x="8390857" y="82716"/>
                  <a:pt x="8368016" y="82716"/>
                </a:cubicBezTo>
                <a:lnTo>
                  <a:pt x="41358" y="82716"/>
                </a:lnTo>
                <a:cubicBezTo>
                  <a:pt x="18517" y="82716"/>
                  <a:pt x="0" y="64199"/>
                  <a:pt x="0" y="41358"/>
                </a:cubicBezTo>
                <a:lnTo>
                  <a:pt x="0" y="41358"/>
                </a:lnTo>
                <a:cubicBezTo>
                  <a:pt x="0" y="18517"/>
                  <a:pt x="18517" y="0"/>
                  <a:pt x="41358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4" name="Shape 12"/>
          <p:cNvSpPr/>
          <p:nvPr>
            <p:custDataLst>
              <p:tags r:id="rId11"/>
            </p:custDataLst>
          </p:nvPr>
        </p:nvSpPr>
        <p:spPr>
          <a:xfrm>
            <a:off x="1150028" y="2526600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5" name="Text 13"/>
          <p:cNvSpPr/>
          <p:nvPr>
            <p:custDataLst>
              <p:tags r:id="rId12"/>
            </p:custDataLst>
          </p:nvPr>
        </p:nvSpPr>
        <p:spPr>
          <a:xfrm>
            <a:off x="1150028" y="2526600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01</a:t>
            </a:r>
            <a:endParaRPr lang="en-US" sz="1500" dirty="0"/>
          </a:p>
        </p:txBody>
      </p:sp>
      <p:sp>
        <p:nvSpPr>
          <p:cNvPr id="16" name="Shape 14"/>
          <p:cNvSpPr/>
          <p:nvPr>
            <p:custDataLst>
              <p:tags r:id="rId13"/>
            </p:custDataLst>
          </p:nvPr>
        </p:nvSpPr>
        <p:spPr>
          <a:xfrm>
            <a:off x="3248004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7" name="Text 15"/>
          <p:cNvSpPr/>
          <p:nvPr>
            <p:custDataLst>
              <p:tags r:id="rId14"/>
            </p:custDataLst>
          </p:nvPr>
        </p:nvSpPr>
        <p:spPr>
          <a:xfrm>
            <a:off x="3248004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02</a:t>
            </a:r>
            <a:endParaRPr lang="en-US" sz="1500" dirty="0"/>
          </a:p>
        </p:txBody>
      </p:sp>
      <p:sp>
        <p:nvSpPr>
          <p:cNvPr id="18" name="Shape 16"/>
          <p:cNvSpPr/>
          <p:nvPr>
            <p:custDataLst>
              <p:tags r:id="rId15"/>
            </p:custDataLst>
          </p:nvPr>
        </p:nvSpPr>
        <p:spPr>
          <a:xfrm>
            <a:off x="5345981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9" name="Text 17"/>
          <p:cNvSpPr/>
          <p:nvPr>
            <p:custDataLst>
              <p:tags r:id="rId16"/>
            </p:custDataLst>
          </p:nvPr>
        </p:nvSpPr>
        <p:spPr>
          <a:xfrm>
            <a:off x="5345981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03</a:t>
            </a:r>
            <a:endParaRPr lang="en-US" sz="1500" dirty="0"/>
          </a:p>
        </p:txBody>
      </p:sp>
      <p:sp>
        <p:nvSpPr>
          <p:cNvPr id="20" name="Shape 18"/>
          <p:cNvSpPr/>
          <p:nvPr>
            <p:custDataLst>
              <p:tags r:id="rId17"/>
            </p:custDataLst>
          </p:nvPr>
        </p:nvSpPr>
        <p:spPr>
          <a:xfrm>
            <a:off x="7443957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21" name="Text 19"/>
          <p:cNvSpPr/>
          <p:nvPr>
            <p:custDataLst>
              <p:tags r:id="rId18"/>
            </p:custDataLst>
          </p:nvPr>
        </p:nvSpPr>
        <p:spPr>
          <a:xfrm>
            <a:off x="7443957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04</a:t>
            </a:r>
            <a:endParaRPr lang="en-US" sz="15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8091" y="1309084"/>
            <a:ext cx="8242300" cy="1020413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4500" b="1" dirty="0">
                <a:solidFill>
                  <a:srgbClr val="00D3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感谢观看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7143" y="797814"/>
            <a:ext cx="2249714" cy="181051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87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1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0" y="2430056"/>
            <a:ext cx="9144000" cy="77352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315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项目概述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644973"/>
            <a:ext cx="8872242" cy="4430233"/>
          </a:xfrm>
          <a:custGeom>
            <a:avLst/>
            <a:gdLst/>
            <a:ahLst/>
            <a:cxnLst/>
            <a:rect l="l" t="t" r="r" b="b"/>
            <a:pathLst>
              <a:path w="8872242" h="4430233">
                <a:moveTo>
                  <a:pt x="553779" y="0"/>
                </a:moveTo>
                <a:lnTo>
                  <a:pt x="8318463" y="0"/>
                </a:lnTo>
                <a:quadBezTo>
                  <a:pt x="8872242" y="0"/>
                  <a:pt x="8872242" y="553779"/>
                </a:quadBezTo>
                <a:lnTo>
                  <a:pt x="8872242" y="3876453"/>
                </a:lnTo>
                <a:quadBezTo>
                  <a:pt x="8872242" y="4430233"/>
                  <a:pt x="8318463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DAE5F0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636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项目背景</a:t>
            </a:r>
            <a:endParaRPr lang="en-US" sz="1500" dirty="0"/>
          </a:p>
        </p:txBody>
      </p:sp>
      <p:sp>
        <p:nvSpPr>
          <p:cNvPr id="5" name="Text 3"/>
          <p:cNvSpPr/>
          <p:nvPr>
            <p:custDataLst>
              <p:tags r:id="rId2"/>
            </p:custDataLst>
          </p:nvPr>
        </p:nvSpPr>
        <p:spPr>
          <a:xfrm>
            <a:off x="439480" y="1385897"/>
            <a:ext cx="4794694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随着科技的不断进步，智能售货机行业正呈现出蓬勃发展的态势，市场规模持续扩大。</a:t>
            </a:r>
            <a:endParaRPr lang="en-US" sz="1500" dirty="0"/>
          </a:p>
        </p:txBody>
      </p:sp>
      <p:sp>
        <p:nvSpPr>
          <p:cNvPr id="6" name="Text 4"/>
          <p:cNvSpPr/>
          <p:nvPr>
            <p:custDataLst>
              <p:tags r:id="rId3"/>
            </p:custDataLst>
          </p:nvPr>
        </p:nvSpPr>
        <p:spPr>
          <a:xfrm>
            <a:off x="380441" y="949906"/>
            <a:ext cx="3519446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智能售货机行业的发展现状</a:t>
            </a:r>
            <a:endParaRPr lang="en-US" sz="1500" dirty="0"/>
          </a:p>
        </p:txBody>
      </p:sp>
      <p:sp>
        <p:nvSpPr>
          <p:cNvPr id="7" name="Text 5"/>
          <p:cNvSpPr/>
          <p:nvPr>
            <p:custDataLst>
              <p:tags r:id="rId4"/>
            </p:custDataLst>
          </p:nvPr>
        </p:nvSpPr>
        <p:spPr>
          <a:xfrm>
            <a:off x="439420" y="2308225"/>
            <a:ext cx="4785995" cy="65151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no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QT界面开发技术具有跨平台、界面美观、开发效率高等显著优势。</a:t>
            </a:r>
            <a:endParaRPr lang="en-US" sz="1500" dirty="0"/>
          </a:p>
        </p:txBody>
      </p:sp>
      <p:sp>
        <p:nvSpPr>
          <p:cNvPr id="8" name="Text 6"/>
          <p:cNvSpPr/>
          <p:nvPr>
            <p:custDataLst>
              <p:tags r:id="rId5"/>
            </p:custDataLst>
          </p:nvPr>
        </p:nvSpPr>
        <p:spPr>
          <a:xfrm>
            <a:off x="380441" y="1900266"/>
            <a:ext cx="3926818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QT界面开发技术的优势</a:t>
            </a:r>
            <a:endParaRPr lang="en-US" sz="1500" dirty="0"/>
          </a:p>
        </p:txBody>
      </p:sp>
      <p:sp>
        <p:nvSpPr>
          <p:cNvPr id="9" name="Text 7"/>
          <p:cNvSpPr/>
          <p:nvPr>
            <p:custDataLst>
              <p:tags r:id="rId6"/>
            </p:custDataLst>
          </p:nvPr>
        </p:nvSpPr>
        <p:spPr>
          <a:xfrm>
            <a:off x="439480" y="3895984"/>
            <a:ext cx="4794694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传统售货机存在支付方式单一、商品种类有限、维护成本高等诸多问题。</a:t>
            </a:r>
            <a:endParaRPr lang="en-US" sz="1500" dirty="0"/>
          </a:p>
        </p:txBody>
      </p:sp>
      <p:sp>
        <p:nvSpPr>
          <p:cNvPr id="10" name="Text 8"/>
          <p:cNvSpPr/>
          <p:nvPr>
            <p:custDataLst>
              <p:tags r:id="rId7"/>
            </p:custDataLst>
          </p:nvPr>
        </p:nvSpPr>
        <p:spPr>
          <a:xfrm>
            <a:off x="380441" y="3471801"/>
            <a:ext cx="4369611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传统售货机存在的问题</a:t>
            </a:r>
            <a:endParaRPr lang="en-US" sz="1500" dirty="0"/>
          </a:p>
        </p:txBody>
      </p:sp>
      <p:sp>
        <p:nvSpPr>
          <p:cNvPr id="11" name="Text 9"/>
          <p:cNvSpPr/>
          <p:nvPr>
            <p:custDataLst>
              <p:tags r:id="rId8"/>
            </p:custDataLst>
          </p:nvPr>
        </p:nvSpPr>
        <p:spPr>
          <a:xfrm>
            <a:off x="439420" y="3093720"/>
            <a:ext cx="4789170" cy="64770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no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市场对智能售货机的需求呈现出智能化、个性化、多元化的趋势</a:t>
            </a:r>
            <a:r>
              <a:rPr lang="en-US" sz="10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。</a:t>
            </a:r>
            <a:endParaRPr lang="en-US" sz="1500" dirty="0"/>
          </a:p>
        </p:txBody>
      </p:sp>
      <p:sp>
        <p:nvSpPr>
          <p:cNvPr id="12" name="Text 10"/>
          <p:cNvSpPr/>
          <p:nvPr>
            <p:custDataLst>
              <p:tags r:id="rId9"/>
            </p:custDataLst>
          </p:nvPr>
        </p:nvSpPr>
        <p:spPr>
          <a:xfrm>
            <a:off x="380441" y="2701465"/>
            <a:ext cx="5066274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市场对智能售货机的需求趋势</a:t>
            </a:r>
            <a:endParaRPr lang="en-US" sz="15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52252" y="1157833"/>
            <a:ext cx="3590911" cy="34045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553533"/>
            <a:ext cx="8860435" cy="4430233"/>
          </a:xfrm>
          <a:custGeom>
            <a:avLst/>
            <a:gdLst/>
            <a:ahLst/>
            <a:cxnLst/>
            <a:rect l="l" t="t" r="r" b="b"/>
            <a:pathLst>
              <a:path w="8860435" h="4430233">
                <a:moveTo>
                  <a:pt x="553779" y="0"/>
                </a:moveTo>
                <a:lnTo>
                  <a:pt x="8306656" y="0"/>
                </a:lnTo>
                <a:quadBezTo>
                  <a:pt x="8860435" y="0"/>
                  <a:pt x="8860435" y="553779"/>
                </a:quadBezTo>
                <a:lnTo>
                  <a:pt x="8860435" y="3876453"/>
                </a:lnTo>
                <a:quadBezTo>
                  <a:pt x="8860435" y="4430233"/>
                  <a:pt x="830665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DAE5F0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309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普惠体Medium" pitchFamily="34" charset="-120"/>
              </a:rPr>
              <a:t>项目目标</a:t>
            </a:r>
            <a:endParaRPr lang="en-US" sz="1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3"/>
          <p:cNvSpPr/>
          <p:nvPr>
            <p:custDataLst>
              <p:tags r:id="rId2"/>
            </p:custDataLst>
          </p:nvPr>
        </p:nvSpPr>
        <p:spPr>
          <a:xfrm>
            <a:off x="624171" y="1252509"/>
            <a:ext cx="4464074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通过先进的技术手段，实现商品选购、支付结算等基本功能，确保操作便捷流畅。</a:t>
            </a:r>
            <a:endParaRPr lang="en-US" sz="1500" dirty="0"/>
          </a:p>
        </p:txBody>
      </p:sp>
      <p:sp>
        <p:nvSpPr>
          <p:cNvPr id="6" name="Text 4"/>
          <p:cNvSpPr/>
          <p:nvPr>
            <p:custDataLst>
              <p:tags r:id="rId3"/>
            </p:custDataLst>
          </p:nvPr>
        </p:nvSpPr>
        <p:spPr>
          <a:xfrm>
            <a:off x="624205" y="859155"/>
            <a:ext cx="3646805" cy="52260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实现智能售货机的基本功能</a:t>
            </a:r>
            <a:endParaRPr lang="en-US" sz="1500" dirty="0"/>
          </a:p>
        </p:txBody>
      </p:sp>
      <p:sp>
        <p:nvSpPr>
          <p:cNvPr id="7" name="Text 5"/>
          <p:cNvSpPr/>
          <p:nvPr>
            <p:custDataLst>
              <p:tags r:id="rId4"/>
            </p:custDataLst>
          </p:nvPr>
        </p:nvSpPr>
        <p:spPr>
          <a:xfrm>
            <a:off x="624171" y="2146857"/>
            <a:ext cx="4464074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优化内部管理流程，降低运营成本，提高售货机的运营效率和经济效益。</a:t>
            </a:r>
            <a:endParaRPr lang="en-US" sz="1500" dirty="0"/>
          </a:p>
        </p:txBody>
      </p:sp>
      <p:sp>
        <p:nvSpPr>
          <p:cNvPr id="8" name="Text 6"/>
          <p:cNvSpPr/>
          <p:nvPr>
            <p:custDataLst>
              <p:tags r:id="rId5"/>
            </p:custDataLst>
          </p:nvPr>
        </p:nvSpPr>
        <p:spPr>
          <a:xfrm>
            <a:off x="624171" y="1763137"/>
            <a:ext cx="2858206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提高售货机的运营效率</a:t>
            </a:r>
            <a:endParaRPr lang="en-US" sz="1500" dirty="0"/>
          </a:p>
        </p:txBody>
      </p:sp>
      <p:sp>
        <p:nvSpPr>
          <p:cNvPr id="9" name="Text 7"/>
          <p:cNvSpPr/>
          <p:nvPr>
            <p:custDataLst>
              <p:tags r:id="rId6"/>
            </p:custDataLst>
          </p:nvPr>
        </p:nvSpPr>
        <p:spPr>
          <a:xfrm>
            <a:off x="624171" y="3059110"/>
            <a:ext cx="4464074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设计简洁明了、交互友好的QT界面，提升用户的使用体验。</a:t>
            </a:r>
            <a:endParaRPr lang="en-US" sz="1500" dirty="0"/>
          </a:p>
        </p:txBody>
      </p:sp>
      <p:sp>
        <p:nvSpPr>
          <p:cNvPr id="10" name="Text 8"/>
          <p:cNvSpPr/>
          <p:nvPr>
            <p:custDataLst>
              <p:tags r:id="rId7"/>
            </p:custDataLst>
          </p:nvPr>
        </p:nvSpPr>
        <p:spPr>
          <a:xfrm>
            <a:off x="624171" y="2665238"/>
            <a:ext cx="2858206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打造友好便捷的QT界面</a:t>
            </a:r>
            <a:endParaRPr lang="en-US" sz="1500" dirty="0"/>
          </a:p>
        </p:txBody>
      </p:sp>
      <p:sp>
        <p:nvSpPr>
          <p:cNvPr id="11" name="Text 9"/>
          <p:cNvSpPr/>
          <p:nvPr>
            <p:custDataLst>
              <p:tags r:id="rId8"/>
            </p:custDataLst>
          </p:nvPr>
        </p:nvSpPr>
        <p:spPr>
          <a:xfrm>
            <a:off x="624171" y="3956501"/>
            <a:ext cx="4464074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从界面设计、功能设置等多方面入手，增强用户在购物过程中的满意度和舒适度。</a:t>
            </a:r>
            <a:endParaRPr lang="en-US" sz="1500" dirty="0"/>
          </a:p>
        </p:txBody>
      </p:sp>
      <p:sp>
        <p:nvSpPr>
          <p:cNvPr id="12" name="Text 10"/>
          <p:cNvSpPr/>
          <p:nvPr>
            <p:custDataLst>
              <p:tags r:id="rId9"/>
            </p:custDataLst>
          </p:nvPr>
        </p:nvSpPr>
        <p:spPr>
          <a:xfrm>
            <a:off x="624171" y="3574631"/>
            <a:ext cx="2858206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增强用户的购物体验</a:t>
            </a:r>
            <a:endParaRPr lang="en-US" sz="1500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88245" y="886085"/>
            <a:ext cx="3854918" cy="37651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7143" y="797814"/>
            <a:ext cx="2249714" cy="181051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87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2</a:t>
            </a:r>
            <a:endParaRPr lang="en-US" sz="1500" dirty="0"/>
          </a:p>
        </p:txBody>
      </p:sp>
      <p:sp>
        <p:nvSpPr>
          <p:cNvPr id="3" name="Text 1"/>
          <p:cNvSpPr/>
          <p:nvPr/>
        </p:nvSpPr>
        <p:spPr>
          <a:xfrm>
            <a:off x="0" y="2418248"/>
            <a:ext cx="9144000" cy="77352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ctr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315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系统设计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/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309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普惠体Medium" pitchFamily="34" charset="-120"/>
              </a:rPr>
              <a:t>总体架构设计</a:t>
            </a:r>
            <a:endParaRPr lang="en-US" sz="1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3"/>
          <p:cNvSpPr/>
          <p:nvPr/>
        </p:nvSpPr>
        <p:spPr>
          <a:xfrm>
            <a:off x="367313" y="1833961"/>
            <a:ext cx="2717318" cy="841248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明确不同模块之间的数据传递和功能调用关系，确保系统运行的流畅与高效。</a:t>
            </a:r>
            <a:endParaRPr lang="en-US" sz="1500" dirty="0"/>
          </a:p>
        </p:txBody>
      </p:sp>
      <p:sp>
        <p:nvSpPr>
          <p:cNvPr id="6" name="Text 4"/>
          <p:cNvSpPr/>
          <p:nvPr/>
        </p:nvSpPr>
        <p:spPr>
          <a:xfrm>
            <a:off x="367313" y="1416258"/>
            <a:ext cx="3484828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各模块之间的交互关系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2381308" y="3401957"/>
            <a:ext cx="2941667" cy="841248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通过合理的层次划分，将系统分为前端展示、业务逻辑和数据存储等层次，提高系统的清晰度和可维护性。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2348924" y="3031485"/>
            <a:ext cx="3484828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系统的层次结构划分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4542465" y="1833961"/>
            <a:ext cx="2776320" cy="841248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预留接口和扩展空间，以便未来能够轻松添加新功能和应对业务增长的需求。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4542465" y="1416258"/>
            <a:ext cx="3413944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系统的可扩展性设计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6146626" y="3401957"/>
            <a:ext cx="2717311" cy="841248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清晰规划数据从产生到存储、使用的路径，采用高效的处理算法保障数据的准确性和及时性。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6115503" y="3031485"/>
            <a:ext cx="3473014" cy="555927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数据的流向和处理方式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367313" y="2699346"/>
            <a:ext cx="8409373" cy="82716"/>
          </a:xfrm>
          <a:custGeom>
            <a:avLst/>
            <a:gdLst/>
            <a:ahLst/>
            <a:cxnLst/>
            <a:rect l="l" t="t" r="r" b="b"/>
            <a:pathLst>
              <a:path w="8409373" h="82716">
                <a:moveTo>
                  <a:pt x="41358" y="0"/>
                </a:moveTo>
                <a:lnTo>
                  <a:pt x="8368016" y="0"/>
                </a:lnTo>
                <a:cubicBezTo>
                  <a:pt x="8390857" y="0"/>
                  <a:pt x="8409373" y="18517"/>
                  <a:pt x="8409373" y="41358"/>
                </a:cubicBezTo>
                <a:lnTo>
                  <a:pt x="8409373" y="41358"/>
                </a:lnTo>
                <a:cubicBezTo>
                  <a:pt x="8409373" y="64199"/>
                  <a:pt x="8390857" y="82716"/>
                  <a:pt x="8368016" y="82716"/>
                </a:cubicBezTo>
                <a:lnTo>
                  <a:pt x="41358" y="82716"/>
                </a:lnTo>
                <a:cubicBezTo>
                  <a:pt x="18517" y="82716"/>
                  <a:pt x="0" y="64199"/>
                  <a:pt x="0" y="41358"/>
                </a:cubicBezTo>
                <a:lnTo>
                  <a:pt x="0" y="41358"/>
                </a:lnTo>
                <a:cubicBezTo>
                  <a:pt x="0" y="18517"/>
                  <a:pt x="18517" y="0"/>
                  <a:pt x="41358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1150028" y="2526600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1150028" y="2526600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01</a:t>
            </a:r>
            <a:endParaRPr lang="en-US" sz="1500" dirty="0"/>
          </a:p>
        </p:txBody>
      </p:sp>
      <p:sp>
        <p:nvSpPr>
          <p:cNvPr id="16" name="Shape 14"/>
          <p:cNvSpPr/>
          <p:nvPr/>
        </p:nvSpPr>
        <p:spPr>
          <a:xfrm>
            <a:off x="3248004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7" name="Text 15"/>
          <p:cNvSpPr/>
          <p:nvPr/>
        </p:nvSpPr>
        <p:spPr>
          <a:xfrm>
            <a:off x="3248004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02</a:t>
            </a:r>
            <a:endParaRPr lang="en-US" sz="1500" dirty="0"/>
          </a:p>
        </p:txBody>
      </p:sp>
      <p:sp>
        <p:nvSpPr>
          <p:cNvPr id="18" name="Shape 16"/>
          <p:cNvSpPr/>
          <p:nvPr/>
        </p:nvSpPr>
        <p:spPr>
          <a:xfrm>
            <a:off x="5345981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5345981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03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443957" y="2518066"/>
            <a:ext cx="519459" cy="519459"/>
          </a:xfrm>
          <a:custGeom>
            <a:avLst/>
            <a:gdLst/>
            <a:ahLst/>
            <a:cxnLst/>
            <a:rect l="l" t="t" r="r" b="b"/>
            <a:pathLst>
              <a:path w="519459" h="519459">
                <a:moveTo>
                  <a:pt x="259729" y="0"/>
                </a:moveTo>
                <a:cubicBezTo>
                  <a:pt x="403078" y="0"/>
                  <a:pt x="519459" y="116381"/>
                  <a:pt x="519459" y="259729"/>
                </a:cubicBezTo>
                <a:cubicBezTo>
                  <a:pt x="519459" y="403078"/>
                  <a:pt x="403078" y="519459"/>
                  <a:pt x="259729" y="519459"/>
                </a:cubicBezTo>
                <a:cubicBezTo>
                  <a:pt x="116381" y="519459"/>
                  <a:pt x="0" y="403078"/>
                  <a:pt x="0" y="259729"/>
                </a:cubicBezTo>
                <a:cubicBezTo>
                  <a:pt x="0" y="116381"/>
                  <a:pt x="116381" y="0"/>
                  <a:pt x="259729" y="0"/>
                </a:cubicBezTo>
                <a:close/>
              </a:path>
            </a:pathLst>
          </a:custGeom>
          <a:solidFill>
            <a:srgbClr val="00E2FF"/>
          </a:solidFill>
          <a:effectLst>
            <a:outerShdw blurRad="57150" dist="38100" dir="2700000" algn="bl" rotWithShape="0">
              <a:srgbClr val="DBDBDB">
                <a:alpha val="10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7443957" y="2518066"/>
            <a:ext cx="519459" cy="519459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spcBef>
                <a:spcPts val="375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阿里普惠体Light" pitchFamily="34" charset="0"/>
                <a:ea typeface="阿里普惠体Light" pitchFamily="34" charset="-122"/>
                <a:cs typeface="阿里普惠体Light" pitchFamily="34" charset="-120"/>
              </a:rPr>
              <a:t>04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>
            <p:custDataLst>
              <p:tags r:id="rId2"/>
            </p:custDataLst>
          </p:nvPr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>
            <p:custDataLst>
              <p:tags r:id="rId3"/>
            </p:custDataLst>
          </p:nvPr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309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普惠体Medium" pitchFamily="34" charset="-120"/>
              </a:rPr>
              <a:t>功能模块设计</a:t>
            </a:r>
            <a:endParaRPr lang="en-US" sz="1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3"/>
          <p:cNvSpPr/>
          <p:nvPr>
            <p:custDataLst>
              <p:tags r:id="rId4"/>
            </p:custDataLst>
          </p:nvPr>
        </p:nvSpPr>
        <p:spPr>
          <a:xfrm>
            <a:off x="316925" y="1070480"/>
            <a:ext cx="3070748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以清晰直观的方式展示商品信息，吸引用户关注，提高商品的曝光度。</a:t>
            </a:r>
            <a:endParaRPr lang="en-US" sz="1500" dirty="0"/>
          </a:p>
        </p:txBody>
      </p:sp>
      <p:sp>
        <p:nvSpPr>
          <p:cNvPr id="6" name="Text 4"/>
          <p:cNvSpPr/>
          <p:nvPr>
            <p:custDataLst>
              <p:tags r:id="rId5"/>
            </p:custDataLst>
          </p:nvPr>
        </p:nvSpPr>
        <p:spPr>
          <a:xfrm>
            <a:off x="316865" y="730885"/>
            <a:ext cx="2762250" cy="54991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商品展示模块的设计</a:t>
            </a:r>
            <a:endParaRPr lang="en-US" sz="1500" dirty="0"/>
          </a:p>
        </p:txBody>
      </p:sp>
      <p:sp>
        <p:nvSpPr>
          <p:cNvPr id="7" name="Text 5"/>
          <p:cNvSpPr/>
          <p:nvPr>
            <p:custDataLst>
              <p:tags r:id="rId6"/>
            </p:custDataLst>
          </p:nvPr>
        </p:nvSpPr>
        <p:spPr>
          <a:xfrm>
            <a:off x="4572000" y="1070480"/>
            <a:ext cx="3106171" cy="621792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 algn="just">
              <a:lnSpc>
                <a:spcPct val="96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确保结算流程简洁、安全，支持多种支付方式，提升用户购物的便利性。</a:t>
            </a:r>
            <a:endParaRPr lang="en-US" sz="1500" dirty="0"/>
          </a:p>
        </p:txBody>
      </p:sp>
      <p:sp>
        <p:nvSpPr>
          <p:cNvPr id="8" name="Text 6"/>
          <p:cNvSpPr/>
          <p:nvPr>
            <p:custDataLst>
              <p:tags r:id="rId7"/>
            </p:custDataLst>
          </p:nvPr>
        </p:nvSpPr>
        <p:spPr>
          <a:xfrm>
            <a:off x="4572000" y="730580"/>
            <a:ext cx="2858206" cy="53949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95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购物结算模块的设计</a:t>
            </a:r>
            <a:endParaRPr lang="en-US" sz="1500" dirty="0"/>
          </a:p>
        </p:txBody>
      </p:sp>
      <p:pic>
        <p:nvPicPr>
          <p:cNvPr id="9" name="Image 0" descr="preencoded.png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332613" y="1629483"/>
            <a:ext cx="4239387" cy="3194375"/>
          </a:xfrm>
          <a:prstGeom prst="rect">
            <a:avLst/>
          </a:prstGeom>
        </p:spPr>
      </p:pic>
      <p:pic>
        <p:nvPicPr>
          <p:cNvPr id="10" name="Image 1" descr="preencoded.png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4572000" y="1629483"/>
            <a:ext cx="4176312" cy="31943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>
            <p:custDataLst>
              <p:tags r:id="rId2"/>
            </p:custDataLst>
          </p:nvPr>
        </p:nvSpPr>
        <p:spPr>
          <a:xfrm>
            <a:off x="141767" y="553533"/>
            <a:ext cx="8801395" cy="4430233"/>
          </a:xfrm>
          <a:custGeom>
            <a:avLst/>
            <a:gdLst/>
            <a:ahLst/>
            <a:cxnLst/>
            <a:rect l="l" t="t" r="r" b="b"/>
            <a:pathLst>
              <a:path w="8801395" h="4430233">
                <a:moveTo>
                  <a:pt x="553779" y="0"/>
                </a:moveTo>
                <a:lnTo>
                  <a:pt x="8247616" y="0"/>
                </a:lnTo>
                <a:quadBezTo>
                  <a:pt x="8801395" y="0"/>
                  <a:pt x="8801395" y="553779"/>
                </a:quadBezTo>
                <a:lnTo>
                  <a:pt x="8801395" y="3876453"/>
                </a:lnTo>
                <a:quadBezTo>
                  <a:pt x="8801395" y="4430233"/>
                  <a:pt x="8247616" y="4430233"/>
                </a:quadBezTo>
                <a:lnTo>
                  <a:pt x="553779" y="4430233"/>
                </a:lnTo>
                <a:quadBezTo>
                  <a:pt x="0" y="4430233"/>
                  <a:pt x="0" y="3876453"/>
                </a:quadBezTo>
                <a:lnTo>
                  <a:pt x="0" y="553779"/>
                </a:lnTo>
                <a:quadBezTo>
                  <a:pt x="0" y="0"/>
                  <a:pt x="553779" y="0"/>
                </a:quadBezTo>
                <a:close/>
              </a:path>
            </a:pathLst>
          </a:custGeom>
          <a:solidFill>
            <a:srgbClr val="FFFFFF">
              <a:alpha val="90000"/>
            </a:srgbClr>
          </a:solidFill>
        </p:spPr>
      </p:sp>
      <p:sp>
        <p:nvSpPr>
          <p:cNvPr id="3" name="Shape 1"/>
          <p:cNvSpPr/>
          <p:nvPr>
            <p:custDataLst>
              <p:tags r:id="rId3"/>
            </p:custDataLst>
          </p:nvPr>
        </p:nvSpPr>
        <p:spPr>
          <a:xfrm>
            <a:off x="47256" y="462093"/>
            <a:ext cx="1153829" cy="182880"/>
          </a:xfrm>
          <a:custGeom>
            <a:avLst/>
            <a:gdLst/>
            <a:ahLst/>
            <a:cxnLst/>
            <a:rect l="l" t="t" r="r" b="b"/>
            <a:pathLst>
              <a:path w="1153829" h="182880">
                <a:moveTo>
                  <a:pt x="91440" y="0"/>
                </a:moveTo>
                <a:lnTo>
                  <a:pt x="1062389" y="0"/>
                </a:lnTo>
                <a:quadBezTo>
                  <a:pt x="1153829" y="0"/>
                  <a:pt x="1153829" y="91440"/>
                </a:quadBezTo>
                <a:lnTo>
                  <a:pt x="1153829" y="91440"/>
                </a:lnTo>
                <a:quadBezTo>
                  <a:pt x="1153829" y="182880"/>
                  <a:pt x="1062389" y="182880"/>
                </a:quadBezTo>
                <a:lnTo>
                  <a:pt x="91440" y="182880"/>
                </a:lnTo>
                <a:quadBezTo>
                  <a:pt x="0" y="182880"/>
                  <a:pt x="0" y="91440"/>
                </a:quadBezTo>
                <a:lnTo>
                  <a:pt x="0" y="91440"/>
                </a:lnTo>
                <a:quadBezTo>
                  <a:pt x="0" y="0"/>
                  <a:pt x="91440" y="0"/>
                </a:quadBezTo>
                <a:close/>
              </a:path>
            </a:pathLst>
          </a:custGeom>
          <a:solidFill>
            <a:srgbClr val="04CFF9"/>
          </a:solidFill>
        </p:spPr>
      </p:sp>
      <p:sp>
        <p:nvSpPr>
          <p:cNvPr id="4" name="Text 2"/>
          <p:cNvSpPr/>
          <p:nvPr/>
        </p:nvSpPr>
        <p:spPr>
          <a:xfrm>
            <a:off x="1277278" y="39697"/>
            <a:ext cx="7050188" cy="633095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2400" b="1" dirty="0">
                <a:solidFill>
                  <a:srgbClr val="00E2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普惠体Medium" pitchFamily="34" charset="-120"/>
              </a:rPr>
              <a:t>功能模块设计</a:t>
            </a:r>
            <a:endParaRPr lang="en-US" sz="15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 3"/>
          <p:cNvSpPr/>
          <p:nvPr>
            <p:custDataLst>
              <p:tags r:id="rId4"/>
            </p:custDataLst>
          </p:nvPr>
        </p:nvSpPr>
        <p:spPr>
          <a:xfrm>
            <a:off x="316865" y="730885"/>
            <a:ext cx="2900680" cy="54991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9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温湿度调节模块设计</a:t>
            </a:r>
            <a:endParaRPr lang="en-US" sz="1500" dirty="0"/>
          </a:p>
        </p:txBody>
      </p:sp>
      <p:sp>
        <p:nvSpPr>
          <p:cNvPr id="6" name="Text 4"/>
          <p:cNvSpPr/>
          <p:nvPr>
            <p:custDataLst>
              <p:tags r:id="rId5"/>
            </p:custDataLst>
          </p:nvPr>
        </p:nvSpPr>
        <p:spPr>
          <a:xfrm>
            <a:off x="4542465" y="730580"/>
            <a:ext cx="2361570" cy="539496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950" b="1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支付结算模块设计</a:t>
            </a:r>
            <a:endParaRPr lang="en-US" sz="1500" dirty="0"/>
          </a:p>
        </p:txBody>
      </p:sp>
      <p:sp>
        <p:nvSpPr>
          <p:cNvPr id="7" name="Text 5"/>
          <p:cNvSpPr/>
          <p:nvPr>
            <p:custDataLst>
              <p:tags r:id="rId6"/>
            </p:custDataLst>
          </p:nvPr>
        </p:nvSpPr>
        <p:spPr>
          <a:xfrm>
            <a:off x="316925" y="1057535"/>
            <a:ext cx="3058233" cy="73152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维持智能售货机内部适宜温湿度，保护设备及部件。</a:t>
            </a:r>
            <a:endParaRPr lang="en-US" sz="1500" dirty="0"/>
          </a:p>
        </p:txBody>
      </p:sp>
      <p:sp>
        <p:nvSpPr>
          <p:cNvPr id="8" name="Text 6"/>
          <p:cNvSpPr/>
          <p:nvPr>
            <p:custDataLst>
              <p:tags r:id="rId7"/>
            </p:custDataLst>
          </p:nvPr>
        </p:nvSpPr>
        <p:spPr>
          <a:xfrm>
            <a:off x="4542465" y="1057535"/>
            <a:ext cx="3034618" cy="731520"/>
          </a:xfrm>
          <a:prstGeom prst="rect">
            <a:avLst/>
          </a:prstGeom>
          <a:noFill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120000"/>
              </a:lnSpc>
              <a:spcBef>
                <a:spcPts val="375"/>
              </a:spcBef>
              <a:buNone/>
            </a:pPr>
            <a:r>
              <a:rPr lang="en-US" sz="1350" dirty="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0"/>
              </a:rPr>
              <a:t>实现智能售货机多样化支付与精准结算功能。</a:t>
            </a:r>
            <a:endParaRPr lang="en-US" sz="1500" dirty="0"/>
          </a:p>
        </p:txBody>
      </p:sp>
      <p:pic>
        <p:nvPicPr>
          <p:cNvPr id="9" name="Image 0" descr="preencoded.png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224422" y="1706400"/>
            <a:ext cx="4318043" cy="2957941"/>
          </a:xfrm>
          <a:prstGeom prst="rect">
            <a:avLst/>
          </a:prstGeom>
        </p:spPr>
      </p:pic>
      <p:pic>
        <p:nvPicPr>
          <p:cNvPr id="10" name="Image 1" descr="preencoded.png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4542465" y="1706400"/>
            <a:ext cx="4332628" cy="2957941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80.93464566929134,&quot;left&quot;:29.955984251968506,&quot;top&quot;:74.79574803149606,&quot;width&quot;:674.2300787401575}"/>
</p:tagLst>
</file>

<file path=ppt/tags/tag10.xml><?xml version="1.0" encoding="utf-8"?>
<p:tagLst xmlns:p="http://schemas.openxmlformats.org/presentationml/2006/main">
  <p:tag name="KSO_WM_DIAGRAM_VIRTUALLY_FRAME" val="{&quot;height&quot;:292.8455118110236,&quot;left&quot;:49.147322834645664,&quot;top&quot;:67.65,&quot;width&quot;:351.50188976377956}"/>
</p:tagLst>
</file>

<file path=ppt/tags/tag11.xml><?xml version="1.0" encoding="utf-8"?>
<p:tagLst xmlns:p="http://schemas.openxmlformats.org/presentationml/2006/main">
  <p:tag name="KSO_WM_DIAGRAM_VIRTUALLY_FRAME" val="{&quot;height&quot;:292.8455118110236,&quot;left&quot;:49.147322834645664,&quot;top&quot;:67.65,&quot;width&quot;:351.50188976377956}"/>
</p:tagLst>
</file>

<file path=ppt/tags/tag12.xml><?xml version="1.0" encoding="utf-8"?>
<p:tagLst xmlns:p="http://schemas.openxmlformats.org/presentationml/2006/main">
  <p:tag name="KSO_WM_DIAGRAM_VIRTUALLY_FRAME" val="{&quot;height&quot;:292.8455118110236,&quot;left&quot;:49.147322834645664,&quot;top&quot;:67.65,&quot;width&quot;:351.50188976377956}"/>
</p:tagLst>
</file>

<file path=ppt/tags/tag13.xml><?xml version="1.0" encoding="utf-8"?>
<p:tagLst xmlns:p="http://schemas.openxmlformats.org/presentationml/2006/main">
  <p:tag name="KSO_WM_DIAGRAM_VIRTUALLY_FRAME" val="{&quot;height&quot;:292.8455118110236,&quot;left&quot;:49.147322834645664,&quot;top&quot;:67.65,&quot;width&quot;:351.50188976377956}"/>
</p:tagLst>
</file>

<file path=ppt/tags/tag14.xml><?xml version="1.0" encoding="utf-8"?>
<p:tagLst xmlns:p="http://schemas.openxmlformats.org/presentationml/2006/main">
  <p:tag name="KSO_WM_DIAGRAM_VIRTUALLY_FRAME" val="{&quot;height&quot;:292.8455118110236,&quot;left&quot;:49.147322834645664,&quot;top&quot;:67.65,&quot;width&quot;:351.50188976377956}"/>
</p:tagLst>
</file>

<file path=ppt/tags/tag15.xml><?xml version="1.0" encoding="utf-8"?>
<p:tagLst xmlns:p="http://schemas.openxmlformats.org/presentationml/2006/main">
  <p:tag name="KSO_WM_DIAGRAM_VIRTUALLY_FRAME" val="{&quot;height&quot;:292.8455118110236,&quot;left&quot;:49.147322834645664,&quot;top&quot;:67.65,&quot;width&quot;:351.50188976377956}"/>
</p:tagLst>
</file>

<file path=ppt/tags/tag16.xml><?xml version="1.0" encoding="utf-8"?>
<p:tagLst xmlns:p="http://schemas.openxmlformats.org/presentationml/2006/main">
  <p:tag name="KSO_WM_DIAGRAM_VIRTUALLY_FRAME" val="{&quot;height&quot;:292.8455118110236,&quot;left&quot;:49.147322834645664,&quot;top&quot;:67.65,&quot;width&quot;:351.50188976377956}"/>
</p:tagLst>
</file>

<file path=ppt/tags/tag17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18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19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.xml><?xml version="1.0" encoding="utf-8"?>
<p:tagLst xmlns:p="http://schemas.openxmlformats.org/presentationml/2006/main">
  <p:tag name="KSO_WM_DIAGRAM_VIRTUALLY_FRAME" val="{&quot;height&quot;:280.93464566929134,&quot;left&quot;:29.955984251968506,&quot;top&quot;:74.79574803149606,&quot;width&quot;:674.2300787401575}"/>
</p:tagLst>
</file>

<file path=ppt/tags/tag20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1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2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3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4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5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6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7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8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29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3.xml><?xml version="1.0" encoding="utf-8"?>
<p:tagLst xmlns:p="http://schemas.openxmlformats.org/presentationml/2006/main">
  <p:tag name="KSO_WM_DIAGRAM_VIRTUALLY_FRAME" val="{&quot;height&quot;:280.93464566929134,&quot;left&quot;:29.955984251968506,&quot;top&quot;:74.79574803149606,&quot;width&quot;:674.2300787401575}"/>
</p:tagLst>
</file>

<file path=ppt/tags/tag30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31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32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00.4650393700787}"/>
</p:tagLst>
</file>

<file path=ppt/tags/tag33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34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35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36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37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38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39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.xml><?xml version="1.0" encoding="utf-8"?>
<p:tagLst xmlns:p="http://schemas.openxmlformats.org/presentationml/2006/main">
  <p:tag name="KSO_WM_DIAGRAM_VIRTUALLY_FRAME" val="{&quot;height&quot;:280.93464566929134,&quot;left&quot;:29.955984251968506,&quot;top&quot;:74.79574803149606,&quot;width&quot;:674.2300787401575}"/>
</p:tagLst>
</file>

<file path=ppt/tags/tag40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1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2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3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4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5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6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7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8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49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5.xml><?xml version="1.0" encoding="utf-8"?>
<p:tagLst xmlns:p="http://schemas.openxmlformats.org/presentationml/2006/main">
  <p:tag name="KSO_WM_DIAGRAM_VIRTUALLY_FRAME" val="{&quot;height&quot;:280.93464566929134,&quot;left&quot;:29.955984251968506,&quot;top&quot;:74.79574803149606,&quot;width&quot;:674.2300787401575}"/>
</p:tagLst>
</file>

<file path=ppt/tags/tag50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51.xml><?xml version="1.0" encoding="utf-8"?>
<p:tagLst xmlns:p="http://schemas.openxmlformats.org/presentationml/2006/main">
  <p:tag name="KSO_WM_DIAGRAM_VIRTUALLY_FRAME" val="{&quot;height&quot;:356.0372440944882,&quot;left&quot;:3.7209448818897632,&quot;top&quot;:36.38527559055118,&quot;width&quot;:764.888031496063}"/>
</p:tagLst>
</file>

<file path=ppt/tags/tag52.xml><?xml version="1.0" encoding="utf-8"?>
<p:tagLst xmlns:p="http://schemas.openxmlformats.org/presentationml/2006/main">
  <p:tag name="KSO_WM_DIAGRAM_VIRTUALLY_FRAME" val="{&quot;height&quot;:254.15102362204726,&quot;left&quot;:49.147322834645664,&quot;top&quot;:70.35,&quot;width&quot;:612.7622047244095}"/>
</p:tagLst>
</file>

<file path=ppt/tags/tag53.xml><?xml version="1.0" encoding="utf-8"?>
<p:tagLst xmlns:p="http://schemas.openxmlformats.org/presentationml/2006/main">
  <p:tag name="KSO_WM_DIAGRAM_VIRTUALLY_FRAME" val="{&quot;height&quot;:254.15102362204726,&quot;left&quot;:49.147322834645664,&quot;top&quot;:70.35,&quot;width&quot;:612.7622047244095}"/>
</p:tagLst>
</file>

<file path=ppt/tags/tag54.xml><?xml version="1.0" encoding="utf-8"?>
<p:tagLst xmlns:p="http://schemas.openxmlformats.org/presentationml/2006/main">
  <p:tag name="KSO_WM_DIAGRAM_VIRTUALLY_FRAME" val="{&quot;height&quot;:254.15102362204726,&quot;left&quot;:49.147322834645664,&quot;top&quot;:70.35,&quot;width&quot;:612.7622047244095}"/>
</p:tagLst>
</file>

<file path=ppt/tags/tag55.xml><?xml version="1.0" encoding="utf-8"?>
<p:tagLst xmlns:p="http://schemas.openxmlformats.org/presentationml/2006/main">
  <p:tag name="KSO_WM_DIAGRAM_VIRTUALLY_FRAME" val="{&quot;height&quot;:254.15102362204726,&quot;left&quot;:49.147322834645664,&quot;top&quot;:70.35,&quot;width&quot;:612.7622047244095}"/>
</p:tagLst>
</file>

<file path=ppt/tags/tag56.xml><?xml version="1.0" encoding="utf-8"?>
<p:tagLst xmlns:p="http://schemas.openxmlformats.org/presentationml/2006/main">
  <p:tag name="KSO_WM_DIAGRAM_VIRTUALLY_FRAME" val="{&quot;height&quot;:254.15102362204726,&quot;left&quot;:49.147322834645664,&quot;top&quot;:70.35,&quot;width&quot;:612.7622047244095}"/>
</p:tagLst>
</file>

<file path=ppt/tags/tag57.xml><?xml version="1.0" encoding="utf-8"?>
<p:tagLst xmlns:p="http://schemas.openxmlformats.org/presentationml/2006/main">
  <p:tag name="KSO_WM_DIAGRAM_VIRTUALLY_FRAME" val="{&quot;height&quot;:254.15102362204726,&quot;left&quot;:49.147322834645664,&quot;top&quot;:70.35,&quot;width&quot;:612.7622047244095}"/>
</p:tagLst>
</file>

<file path=ppt/tags/tag58.xml><?xml version="1.0" encoding="utf-8"?>
<p:tagLst xmlns:p="http://schemas.openxmlformats.org/presentationml/2006/main">
  <p:tag name="KSO_WM_DIAGRAM_VIRTUALLY_FRAME" val="{&quot;height&quot;:254.15102362204726,&quot;left&quot;:49.147322834645664,&quot;top&quot;:70.35,&quot;width&quot;:612.7622047244095}"/>
</p:tagLst>
</file>

<file path=ppt/tags/tag59.xml><?xml version="1.0" encoding="utf-8"?>
<p:tagLst xmlns:p="http://schemas.openxmlformats.org/presentationml/2006/main">
  <p:tag name="KSO_WM_DIAGRAM_VIRTUALLY_FRAME" val="{&quot;height&quot;:254.15102362204726,&quot;left&quot;:49.147322834645664,&quot;top&quot;:70.35,&quot;width&quot;:612.7622047244095}"/>
</p:tagLst>
</file>

<file path=ppt/tags/tag6.xml><?xml version="1.0" encoding="utf-8"?>
<p:tagLst xmlns:p="http://schemas.openxmlformats.org/presentationml/2006/main">
  <p:tag name="KSO_WM_DIAGRAM_VIRTUALLY_FRAME" val="{&quot;height&quot;:280.93464566929134,&quot;left&quot;:29.955984251968506,&quot;top&quot;:74.79574803149606,&quot;width&quot;:674.2300787401575}"/>
</p:tagLst>
</file>

<file path=ppt/tags/tag60.xml><?xml version="1.0" encoding="utf-8"?>
<p:tagLst xmlns:p="http://schemas.openxmlformats.org/presentationml/2006/main">
  <p:tag name="KSO_WM_DIAGRAM_VIRTUALLY_FRAME" val="{&quot;height&quot;:274.4807874015748,&quot;left&quot;:45.241023622047244,&quot;top&quot;:79.1192125984252,&quot;width&quot;:583.9589763779528}"/>
</p:tagLst>
</file>

<file path=ppt/tags/tag61.xml><?xml version="1.0" encoding="utf-8"?>
<p:tagLst xmlns:p="http://schemas.openxmlformats.org/presentationml/2006/main">
  <p:tag name="KSO_WM_DIAGRAM_VIRTUALLY_FRAME" val="{&quot;height&quot;:274.4807874015748,&quot;left&quot;:45.241023622047244,&quot;top&quot;:79.1192125984252,&quot;width&quot;:583.9589763779528}"/>
</p:tagLst>
</file>

<file path=ppt/tags/tag62.xml><?xml version="1.0" encoding="utf-8"?>
<p:tagLst xmlns:p="http://schemas.openxmlformats.org/presentationml/2006/main">
  <p:tag name="KSO_WM_DIAGRAM_VIRTUALLY_FRAME" val="{&quot;height&quot;:274.4807874015748,&quot;left&quot;:45.241023622047244,&quot;top&quot;:79.1192125984252,&quot;width&quot;:583.9589763779528}"/>
</p:tagLst>
</file>

<file path=ppt/tags/tag63.xml><?xml version="1.0" encoding="utf-8"?>
<p:tagLst xmlns:p="http://schemas.openxmlformats.org/presentationml/2006/main">
  <p:tag name="KSO_WM_DIAGRAM_VIRTUALLY_FRAME" val="{&quot;height&quot;:274.4807874015748,&quot;left&quot;:45.241023622047244,&quot;top&quot;:79.1192125984252,&quot;width&quot;:583.9589763779528}"/>
</p:tagLst>
</file>

<file path=ppt/tags/tag64.xml><?xml version="1.0" encoding="utf-8"?>
<p:tagLst xmlns:p="http://schemas.openxmlformats.org/presentationml/2006/main">
  <p:tag name="KSO_WM_DIAGRAM_VIRTUALLY_FRAME" val="{&quot;height&quot;:274.4807874015748,&quot;left&quot;:45.241023622047244,&quot;top&quot;:79.1192125984252,&quot;width&quot;:583.9589763779528}"/>
</p:tagLst>
</file>

<file path=ppt/tags/tag65.xml><?xml version="1.0" encoding="utf-8"?>
<p:tagLst xmlns:p="http://schemas.openxmlformats.org/presentationml/2006/main">
  <p:tag name="KSO_WM_DIAGRAM_VIRTUALLY_FRAME" val="{&quot;height&quot;:274.4807874015748,&quot;left&quot;:45.241023622047244,&quot;top&quot;:79.1192125984252,&quot;width&quot;:583.9589763779528}"/>
</p:tagLst>
</file>

<file path=ppt/tags/tag66.xml><?xml version="1.0" encoding="utf-8"?>
<p:tagLst xmlns:p="http://schemas.openxmlformats.org/presentationml/2006/main">
  <p:tag name="KSO_WM_DIAGRAM_VIRTUALLY_FRAME" val="{&quot;height&quot;:274.4807874015748,&quot;left&quot;:45.241023622047244,&quot;top&quot;:79.1192125984252,&quot;width&quot;:583.9589763779528}"/>
</p:tagLst>
</file>

<file path=ppt/tags/tag67.xml><?xml version="1.0" encoding="utf-8"?>
<p:tagLst xmlns:p="http://schemas.openxmlformats.org/presentationml/2006/main">
  <p:tag name="KSO_WM_DIAGRAM_VIRTUALLY_FRAME" val="{&quot;height&quot;:274.4807874015748,&quot;left&quot;:45.241023622047244,&quot;top&quot;:79.1192125984252,&quot;width&quot;:583.9589763779528}"/>
</p:tagLst>
</file>

<file path=ppt/tags/tag68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69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.xml><?xml version="1.0" encoding="utf-8"?>
<p:tagLst xmlns:p="http://schemas.openxmlformats.org/presentationml/2006/main">
  <p:tag name="KSO_WM_DIAGRAM_VIRTUALLY_FRAME" val="{&quot;height&quot;:280.93464566929134,&quot;left&quot;:29.955984251968506,&quot;top&quot;:74.79574803149606,&quot;width&quot;:674.2300787401575}"/>
</p:tagLst>
</file>

<file path=ppt/tags/tag70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1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2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3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4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5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6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7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8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79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8.xml><?xml version="1.0" encoding="utf-8"?>
<p:tagLst xmlns:p="http://schemas.openxmlformats.org/presentationml/2006/main">
  <p:tag name="KSO_WM_DIAGRAM_VIRTUALLY_FRAME" val="{&quot;height&quot;:280.93464566929134,&quot;left&quot;:29.955984251968506,&quot;top&quot;:74.79574803149606,&quot;width&quot;:674.2300787401575}"/>
</p:tagLst>
</file>

<file path=ppt/tags/tag80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81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82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83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84.xml><?xml version="1.0" encoding="utf-8"?>
<p:tagLst xmlns:p="http://schemas.openxmlformats.org/presentationml/2006/main">
  <p:tag name="KSO_WM_DIAGRAM_VIRTUALLY_FRAME" val="{&quot;height&quot;:195.78944881889763,&quot;left&quot;:28.92228346456693,&quot;top&quot;:123.41055118110236,&quot;width&quot;:687.3290551181102}"/>
</p:tagLst>
</file>

<file path=ppt/tags/tag9.xml><?xml version="1.0" encoding="utf-8"?>
<p:tagLst xmlns:p="http://schemas.openxmlformats.org/presentationml/2006/main">
  <p:tag name="KSO_WM_DIAGRAM_VIRTUALLY_FRAME" val="{&quot;height&quot;:292.8455118110236,&quot;left&quot;:49.147322834645664,&quot;top&quot;:67.65,&quot;width&quot;:351.50188976377956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2316</Words>
  <Application>WPS 演示</Application>
  <PresentationFormat>On-screen Show (16:9)</PresentationFormat>
  <Paragraphs>289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43" baseType="lpstr">
      <vt:lpstr>Arial</vt:lpstr>
      <vt:lpstr>宋体</vt:lpstr>
      <vt:lpstr>Wingdings</vt:lpstr>
      <vt:lpstr>微软雅黑</vt:lpstr>
      <vt:lpstr>微软雅黑</vt:lpstr>
      <vt:lpstr>阿里普惠体Medium</vt:lpstr>
      <vt:lpstr>Segoe Print</vt:lpstr>
      <vt:lpstr>阿里普惠体Medium</vt:lpstr>
      <vt:lpstr>阿里普惠体Medium</vt:lpstr>
      <vt:lpstr>阿里普惠体Light</vt:lpstr>
      <vt:lpstr>阿里普惠体Light</vt:lpstr>
      <vt:lpstr>阿里普惠体Light</vt:lpstr>
      <vt:lpstr>Calibri</vt:lpstr>
      <vt:lpstr>Arial Unicode MS</vt:lpstr>
      <vt:lpstr>等线</vt:lpstr>
      <vt:lpstr>MingLiU-ExtB</vt:lpstr>
      <vt:lpstr>标准粗黑</vt:lpstr>
      <vt:lpstr>方正小标宋简体</vt:lpstr>
      <vt:lpstr>汉仪大黑简</vt:lpstr>
      <vt:lpstr>汉仪粗圆简</vt:lpstr>
      <vt:lpstr>华文中宋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@</cp:lastModifiedBy>
  <cp:revision>12</cp:revision>
  <dcterms:created xsi:type="dcterms:W3CDTF">2025-05-05T16:45:00Z</dcterms:created>
  <dcterms:modified xsi:type="dcterms:W3CDTF">2025-05-05T16:56:24Z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459FA87646924342B26DA0C88B3B7E12_12</vt:lpwstr>
  </property>
  <property fmtid="{D5CDD505-2E9C-101B-9397-08002B2CF9AE}" pid="3" name="KSOProductBuildVer">
    <vt:lpwstr>2052-12.1.0.20784</vt:lpwstr>
  </property>
</Properties>
</file>